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72" r:id="rId12"/>
    <p:sldId id="268" r:id="rId13"/>
    <p:sldId id="269" r:id="rId14"/>
    <p:sldId id="270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C5023-0FAE-414B-ACB4-31AE81B15A92}" type="datetimeFigureOut">
              <a:rPr lang="en-US" smtClean="0"/>
              <a:t>1/9/15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265C8-5750-1C46-83B2-E6FD8517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90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16571E-3C5C-4646-AA5F-0E86D8D08589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0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8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0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1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3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4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7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2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A23B-404D-F64E-8906-87C1D3F8A77B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3C96-6E63-A54C-96EC-BD1544B5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INVESTIGATING THE INFERTILE FEMALE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WEBINAR IFS 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JAN 2015</a:t>
            </a:r>
          </a:p>
          <a:p>
            <a:r>
              <a:rPr lang="en-US" dirty="0" smtClean="0"/>
              <a:t>UNICHEM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014" y="246064"/>
            <a:ext cx="2768600" cy="2108200"/>
          </a:xfrm>
          <a:prstGeom prst="rect">
            <a:avLst/>
          </a:prstGeom>
        </p:spPr>
      </p:pic>
      <p:pic>
        <p:nvPicPr>
          <p:cNvPr id="5" name="Picture 2" descr="41-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8" y="8050"/>
            <a:ext cx="2725719" cy="236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385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HPO AXIS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WHO CLASS 1</a:t>
            </a:r>
          </a:p>
          <a:p>
            <a:r>
              <a:rPr lang="en-US" b="1" dirty="0" smtClean="0"/>
              <a:t>WHO CLASS 2</a:t>
            </a:r>
          </a:p>
          <a:p>
            <a:r>
              <a:rPr lang="en-US" b="1" dirty="0" smtClean="0"/>
              <a:t>WHO CLASS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589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CLASSIFICATION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Group 1  Hypothalamic pituitary failure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                   (</a:t>
            </a:r>
            <a:r>
              <a:rPr lang="en-US" dirty="0" err="1"/>
              <a:t>hypogonadotrophic</a:t>
            </a:r>
            <a:r>
              <a:rPr lang="en-US" dirty="0"/>
              <a:t> </a:t>
            </a:r>
            <a:r>
              <a:rPr lang="en-US" dirty="0" err="1"/>
              <a:t>hypogonadism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Group 2 Hypothalamic pituitary </a:t>
            </a:r>
            <a:r>
              <a:rPr lang="en-US" dirty="0" smtClean="0"/>
              <a:t>dysfunction</a:t>
            </a:r>
          </a:p>
          <a:p>
            <a:pPr marL="0" indent="0">
              <a:buNone/>
              <a:defRPr/>
            </a:pPr>
            <a:r>
              <a:rPr lang="en-US" dirty="0" smtClean="0"/>
              <a:t>                   (Polycystic Ovarian Disease)</a:t>
            </a:r>
            <a:endParaRPr lang="en-US" dirty="0"/>
          </a:p>
          <a:p>
            <a:pPr>
              <a:defRPr/>
            </a:pPr>
            <a:r>
              <a:rPr lang="en-US" dirty="0"/>
              <a:t>Group 3 Ovarian </a:t>
            </a:r>
            <a:r>
              <a:rPr lang="en-US" dirty="0" smtClean="0"/>
              <a:t>failure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(Premature Ovarian Failure)</a:t>
            </a: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30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HPO AXIS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CLOMIPIHENE CHALLANGE TEST</a:t>
            </a:r>
          </a:p>
          <a:p>
            <a:r>
              <a:rPr lang="en-US" b="1" dirty="0" smtClean="0"/>
              <a:t>50 mg CC DAY 2-7</a:t>
            </a:r>
          </a:p>
          <a:p>
            <a:r>
              <a:rPr lang="en-US" b="1" dirty="0" smtClean="0"/>
              <a:t>FSH / LH / ESTRADIOL ON DAY 8-10</a:t>
            </a:r>
          </a:p>
          <a:p>
            <a:r>
              <a:rPr lang="en-US" b="1" dirty="0" smtClean="0"/>
              <a:t>FSH &gt; 10 – PREMATURE OVARIAN FAILURE</a:t>
            </a:r>
          </a:p>
          <a:p>
            <a:r>
              <a:rPr lang="en-US" b="1" dirty="0" smtClean="0"/>
              <a:t>LH &gt; 10  - PREMATURE LH SURGE</a:t>
            </a:r>
          </a:p>
          <a:p>
            <a:r>
              <a:rPr lang="en-US" b="1" dirty="0" smtClean="0"/>
              <a:t>FSH / LH &lt; 1.0 – HYPOGONADOTROPIC HYPOGONADISM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073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HPO AXIS – GAST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GONADOTROPIN STIMULATION TEST</a:t>
            </a:r>
          </a:p>
          <a:p>
            <a:r>
              <a:rPr lang="en-US" b="1" dirty="0" smtClean="0"/>
              <a:t>BASELINE FSH / LH - IF LOW</a:t>
            </a:r>
          </a:p>
          <a:p>
            <a:r>
              <a:rPr lang="en-US" b="1" dirty="0" smtClean="0"/>
              <a:t>1 mg of TRIPTORELIN S/C </a:t>
            </a:r>
          </a:p>
          <a:p>
            <a:r>
              <a:rPr lang="en-US" b="1" dirty="0" smtClean="0"/>
              <a:t>FSH /LH AFTER 2 DAYS</a:t>
            </a:r>
          </a:p>
          <a:p>
            <a:r>
              <a:rPr lang="en-US" b="1" dirty="0" smtClean="0"/>
              <a:t>IF RISE IN VALUE – INTACT PITUITARY</a:t>
            </a:r>
          </a:p>
          <a:p>
            <a:pPr marL="0" indent="0">
              <a:buNone/>
            </a:pPr>
            <a:r>
              <a:rPr lang="en-US" b="1" dirty="0" smtClean="0"/>
              <a:t>HYPOTHALAMIC DISORDER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2134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HPO AXIS – EFFORT TEST</a:t>
            </a:r>
            <a:br>
              <a:rPr lang="en-US" b="1" dirty="0" smtClean="0"/>
            </a:br>
            <a:r>
              <a:rPr lang="en-US" b="1" dirty="0" smtClean="0"/>
              <a:t>EXOGENOUS FSH OVARIAN RESERVE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GIVE 75 IU OF HMG / FSH FROM DAY 2 OR 3</a:t>
            </a:r>
          </a:p>
          <a:p>
            <a:r>
              <a:rPr lang="en-US" b="1" dirty="0" smtClean="0"/>
              <a:t>MONITOR FOLLICULAR RESPONSE FROM DAY 8 OF CYCLE</a:t>
            </a:r>
          </a:p>
          <a:p>
            <a:r>
              <a:rPr lang="en-US" b="1" dirty="0" smtClean="0"/>
              <a:t>IF NO RESPONSE – DO ESTRADIOL / LH LEVEL</a:t>
            </a:r>
          </a:p>
          <a:p>
            <a:r>
              <a:rPr lang="en-US" b="1" dirty="0" smtClean="0"/>
              <a:t>INCREASE DOSE OF HMG</a:t>
            </a:r>
          </a:p>
          <a:p>
            <a:r>
              <a:rPr lang="en-US" b="1" dirty="0" smtClean="0"/>
              <a:t>IF NO MATURE FOLLICLE DEVELOPS-                      NO OVARIAN RESPONSE</a:t>
            </a:r>
          </a:p>
          <a:p>
            <a:r>
              <a:rPr lang="en-US" b="1" dirty="0" smtClean="0"/>
              <a:t>IF OVARIAN FOLLICLE DEVELOPS   </a:t>
            </a:r>
          </a:p>
          <a:p>
            <a:r>
              <a:rPr lang="en-US" b="1" dirty="0" smtClean="0"/>
              <a:t>GIVE HCG WHEN FOLLICLE 16-18</a:t>
            </a:r>
          </a:p>
          <a:p>
            <a:r>
              <a:rPr lang="en-US" b="1" dirty="0" smtClean="0"/>
              <a:t>TIMED INTERCOURSE / LUTEAL SUPPORT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0950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ARE HER TUBES PATENT ?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85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ARE HER TUBES PATENT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PREVIOUS D&amp;C / EB / DELIVERY </a:t>
            </a:r>
          </a:p>
          <a:p>
            <a:r>
              <a:rPr lang="en-US" b="1" dirty="0" smtClean="0"/>
              <a:t>FEVER POST PARTUM / OTHERWISE</a:t>
            </a:r>
          </a:p>
          <a:p>
            <a:r>
              <a:rPr lang="en-US" b="1" dirty="0" smtClean="0"/>
              <a:t>CONTACT WITH A CASE OF TB</a:t>
            </a:r>
          </a:p>
          <a:p>
            <a:r>
              <a:rPr lang="en-US" b="1" dirty="0" smtClean="0"/>
              <a:t>UNEXPLAINED WEIGHT LOSS / ANAEMIA</a:t>
            </a:r>
          </a:p>
          <a:p>
            <a:r>
              <a:rPr lang="en-US" b="1" dirty="0" smtClean="0"/>
              <a:t>ABDOMINAL PAIN</a:t>
            </a:r>
          </a:p>
          <a:p>
            <a:r>
              <a:rPr lang="en-US" b="1" dirty="0" smtClean="0"/>
              <a:t>SCANTY PERIODS</a:t>
            </a:r>
          </a:p>
          <a:p>
            <a:r>
              <a:rPr lang="en-US" b="1" dirty="0" smtClean="0"/>
              <a:t>THIN ENDOMETRIUM / HYDROSALPINX</a:t>
            </a:r>
          </a:p>
          <a:p>
            <a:r>
              <a:rPr lang="en-US" b="1" dirty="0" smtClean="0"/>
              <a:t>MYOMAS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4025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HYSTEROSALPINGOGRAM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TUBAL FILLING</a:t>
            </a:r>
          </a:p>
          <a:p>
            <a:r>
              <a:rPr lang="en-US" b="1" dirty="0" smtClean="0"/>
              <a:t>TUBAL SPILL</a:t>
            </a:r>
          </a:p>
          <a:p>
            <a:r>
              <a:rPr lang="en-US" b="1" dirty="0" smtClean="0"/>
              <a:t>AMPULLARY FOLDS</a:t>
            </a:r>
          </a:p>
          <a:p>
            <a:r>
              <a:rPr lang="en-US" b="1" dirty="0" smtClean="0"/>
              <a:t>HYDROSALPINX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3153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HSG DOUBTFUL / BLOCKED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LAPAROSCOPY</a:t>
            </a:r>
          </a:p>
          <a:p>
            <a:r>
              <a:rPr lang="en-US" b="1" dirty="0" smtClean="0"/>
              <a:t>HYSTEROSCOPY</a:t>
            </a:r>
          </a:p>
          <a:p>
            <a:r>
              <a:rPr lang="en-US" b="1" dirty="0" smtClean="0"/>
              <a:t>ENDOMETRIAL BIOPSY – HPE / TB PCR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220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DSC_13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"/>
            <a:ext cx="2438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67246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/>
              <a:t>Dr. Mala Arora</a:t>
            </a:r>
          </a:p>
          <a:p>
            <a:pPr eaLnBrk="1" hangingPunct="1"/>
            <a:r>
              <a:rPr lang="en-US" sz="3600" b="1"/>
              <a:t>FRCOG (UK), FICOG,FICMCH</a:t>
            </a:r>
          </a:p>
          <a:p>
            <a:pPr eaLnBrk="1" hangingPunct="1"/>
            <a:r>
              <a:rPr lang="en-US" sz="3600" b="1"/>
              <a:t>VICE CHAIRPERSON ICOG</a:t>
            </a:r>
          </a:p>
          <a:p>
            <a:pPr eaLnBrk="1" hangingPunct="1"/>
            <a:r>
              <a:rPr lang="en-US" sz="3600" b="1"/>
              <a:t>Director NOBLE IVF Centre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76200" y="2514600"/>
            <a:ext cx="90678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/>
              <a:t>Editor in chief – WORLD CLINICS IN OB/GYN (jaypee) – 5 vol</a:t>
            </a:r>
          </a:p>
          <a:p>
            <a:pPr eaLnBrk="1" hangingPunct="1"/>
            <a:r>
              <a:rPr lang="en-US" b="1" i="1"/>
              <a:t>Editor of book Recurrent pregnancy Loss 2</a:t>
            </a:r>
            <a:r>
              <a:rPr lang="en-US" b="1" i="1" baseline="30000"/>
              <a:t>nd</a:t>
            </a:r>
            <a:r>
              <a:rPr lang="en-US" b="1" i="1"/>
              <a:t> Edition</a:t>
            </a:r>
          </a:p>
          <a:p>
            <a:pPr eaLnBrk="1" hangingPunct="1"/>
            <a:r>
              <a:rPr lang="en-US" b="1" i="1"/>
              <a:t>Editor of book – First Trimester of pregnancy 2014</a:t>
            </a:r>
          </a:p>
          <a:p>
            <a:pPr eaLnBrk="1" hangingPunct="1"/>
            <a:r>
              <a:rPr lang="en-US" b="1" i="1"/>
              <a:t>Editor of book – Hyperhomocysteinemia &amp; Pregnancy</a:t>
            </a:r>
          </a:p>
          <a:p>
            <a:pPr eaLnBrk="1" hangingPunct="1"/>
            <a:r>
              <a:rPr lang="en-US" b="1" i="1"/>
              <a:t>Co Editor of book –Clinical Essays for MRCOG </a:t>
            </a:r>
          </a:p>
          <a:p>
            <a:pPr eaLnBrk="1" hangingPunct="1"/>
            <a:r>
              <a:rPr lang="en-US" b="1" i="1"/>
              <a:t>(Recommended reading list for MRCOG (RCOG UK)</a:t>
            </a:r>
          </a:p>
          <a:p>
            <a:pPr eaLnBrk="1" hangingPunct="1"/>
            <a:r>
              <a:rPr lang="en-US" b="1" i="1"/>
              <a:t>Associate Editor –International Journal for Infertility </a:t>
            </a:r>
          </a:p>
          <a:p>
            <a:pPr eaLnBrk="1" hangingPunct="1"/>
            <a:r>
              <a:rPr lang="en-US" b="1" i="1"/>
              <a:t>&amp; Fetal Medicine</a:t>
            </a:r>
          </a:p>
          <a:p>
            <a:pPr eaLnBrk="1" hangingPunct="1"/>
            <a:r>
              <a:rPr lang="en-US" b="1" i="1"/>
              <a:t>Peer Reviewer International Journal of Human Reproductive Sciences</a:t>
            </a:r>
          </a:p>
          <a:p>
            <a:pPr eaLnBrk="1" hangingPunct="1"/>
            <a:r>
              <a:rPr lang="en-US" b="1" i="1"/>
              <a:t>Contributed 20 book chapters and delivered 200 lectures</a:t>
            </a:r>
          </a:p>
          <a:p>
            <a:pPr eaLnBrk="1" hangingPunct="1"/>
            <a:endParaRPr lang="en-US" b="1" i="1"/>
          </a:p>
          <a:p>
            <a:pPr eaLnBrk="1" hangingPunct="1"/>
            <a:endParaRPr lang="en-US" sz="2800" b="1" i="1"/>
          </a:p>
          <a:p>
            <a:pPr eaLnBrk="1" hangingPunct="1"/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72914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IS SHE OVULATING ?</a:t>
            </a:r>
            <a:br>
              <a:rPr lang="en-US" b="1" dirty="0" smtClean="0"/>
            </a:br>
            <a:r>
              <a:rPr lang="en-US" b="1" dirty="0" smtClean="0"/>
              <a:t>ARE HER TUBES PATENT ? 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ASK YOUR SELF THESE TWO BASIC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SHE OVULATING ? YES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REGULAR PERIODS</a:t>
            </a:r>
          </a:p>
          <a:p>
            <a:r>
              <a:rPr lang="en-US" dirty="0" smtClean="0"/>
              <a:t>NO STIGMA OF PCOD </a:t>
            </a:r>
            <a:r>
              <a:rPr lang="en-US" dirty="0" err="1" smtClean="0"/>
              <a:t>e.g.HIRSUTISM</a:t>
            </a:r>
            <a:endParaRPr lang="en-US" dirty="0" smtClean="0"/>
          </a:p>
          <a:p>
            <a:r>
              <a:rPr lang="en-US" dirty="0" smtClean="0"/>
              <a:t>MIDCYCLE CERVICAL MUCOUS INCREASE</a:t>
            </a:r>
          </a:p>
          <a:p>
            <a:r>
              <a:rPr lang="en-US" dirty="0" smtClean="0"/>
              <a:t>MIDCYCLE PAIN / SPOTTING</a:t>
            </a:r>
          </a:p>
          <a:p>
            <a:r>
              <a:rPr lang="en-US" dirty="0" smtClean="0"/>
              <a:t>DYSMENORRHEA</a:t>
            </a:r>
          </a:p>
          <a:p>
            <a:r>
              <a:rPr lang="en-US" dirty="0" smtClean="0"/>
              <a:t>LH DETECTION KIT / TEMP CHARTING</a:t>
            </a:r>
          </a:p>
          <a:p>
            <a:r>
              <a:rPr lang="en-US" dirty="0" smtClean="0"/>
              <a:t>FOLLICULAR STUDY</a:t>
            </a:r>
          </a:p>
          <a:p>
            <a:r>
              <a:rPr lang="en-US" dirty="0" smtClean="0"/>
              <a:t>DAY 21 PROGESTERONE &gt; 10 NG/ML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1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SHE OVULATING ? NO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IRREGULAR CYCLES &gt;35 DAYS</a:t>
            </a:r>
          </a:p>
          <a:p>
            <a:r>
              <a:rPr lang="en-US" dirty="0" smtClean="0"/>
              <a:t>ONLY WITHDRAWAL BLEEDS</a:t>
            </a:r>
          </a:p>
          <a:p>
            <a:r>
              <a:rPr lang="en-US" dirty="0" smtClean="0"/>
              <a:t>NO DYSMENORRHEA</a:t>
            </a:r>
          </a:p>
          <a:p>
            <a:r>
              <a:rPr lang="en-US" dirty="0" smtClean="0"/>
              <a:t>FEATURES OF PCOD – HIRSUTISM / OBESITY</a:t>
            </a:r>
          </a:p>
          <a:p>
            <a:r>
              <a:rPr lang="en-US" dirty="0" smtClean="0"/>
              <a:t>STRESS PRONE TYPE A PERSONALITY</a:t>
            </a:r>
          </a:p>
          <a:p>
            <a:r>
              <a:rPr lang="en-US" dirty="0" smtClean="0"/>
              <a:t>NO LH SURGE / TEMP RISE</a:t>
            </a:r>
          </a:p>
          <a:p>
            <a:r>
              <a:rPr lang="en-US" dirty="0" smtClean="0"/>
              <a:t>FOLLICULAR STUDY</a:t>
            </a:r>
          </a:p>
          <a:p>
            <a:r>
              <a:rPr lang="en-US" dirty="0" smtClean="0"/>
              <a:t>DAY 21 PROGESTERONE &lt; 5 </a:t>
            </a:r>
            <a:r>
              <a:rPr lang="en-US" dirty="0" err="1" smtClean="0"/>
              <a:t>ng</a:t>
            </a:r>
            <a:r>
              <a:rPr lang="en-US" dirty="0" smtClean="0"/>
              <a:t>/ml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2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ENDOCRINE DISORDERS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PCOD – HYPERANDROGENEMIA</a:t>
            </a:r>
          </a:p>
          <a:p>
            <a:r>
              <a:rPr lang="en-US" b="1" dirty="0" smtClean="0"/>
              <a:t>PCOD - HYPERINSULINEMIA</a:t>
            </a:r>
          </a:p>
          <a:p>
            <a:r>
              <a:rPr lang="en-US" b="1" dirty="0" smtClean="0"/>
              <a:t>HYPERPROLACTINEMIA &gt; 30 </a:t>
            </a:r>
            <a:r>
              <a:rPr lang="en-US" b="1" dirty="0" err="1" smtClean="0"/>
              <a:t>ng</a:t>
            </a:r>
            <a:r>
              <a:rPr lang="en-US" b="1" dirty="0" smtClean="0"/>
              <a:t>/ml</a:t>
            </a:r>
          </a:p>
          <a:p>
            <a:r>
              <a:rPr lang="en-US" b="1" dirty="0" smtClean="0"/>
              <a:t>HYPO /HYPERTHYROIDISM</a:t>
            </a:r>
          </a:p>
          <a:p>
            <a:r>
              <a:rPr lang="en-US" b="1" dirty="0" smtClean="0"/>
              <a:t>CONGENITAL ADRENAL HYPERPLASIA</a:t>
            </a:r>
          </a:p>
          <a:p>
            <a:r>
              <a:rPr lang="en-US" b="1" dirty="0" smtClean="0"/>
              <a:t>HYPOGONADOTROPIC HYPOGONADISM</a:t>
            </a:r>
          </a:p>
          <a:p>
            <a:r>
              <a:rPr lang="en-US" b="1" dirty="0" smtClean="0"/>
              <a:t>PREMATURE OVARIAN FAILURE</a:t>
            </a:r>
          </a:p>
          <a:p>
            <a:r>
              <a:rPr lang="en-US" b="1" dirty="0" smtClean="0"/>
              <a:t>ADDISONS / CUSHINGS / DIABETES …..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242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ENDOCRINE INVESTIGATIONS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SERUM PROLACTIN</a:t>
            </a:r>
          </a:p>
          <a:p>
            <a:r>
              <a:rPr lang="en-US" b="1" dirty="0" smtClean="0"/>
              <a:t>THYROID FUNCTION TEST</a:t>
            </a:r>
          </a:p>
          <a:p>
            <a:r>
              <a:rPr lang="en-US" b="1" dirty="0" smtClean="0"/>
              <a:t>DAY 2 FSH / LH / ESTRADIOL / PROG </a:t>
            </a:r>
          </a:p>
          <a:p>
            <a:r>
              <a:rPr lang="en-US" b="1" dirty="0" smtClean="0"/>
              <a:t>AMH / INHIBIN</a:t>
            </a:r>
          </a:p>
          <a:p>
            <a:r>
              <a:rPr lang="en-US" b="1" dirty="0" smtClean="0"/>
              <a:t>FREE TESTOSTERONE / DHEAS / TOTAL TEST</a:t>
            </a:r>
          </a:p>
          <a:p>
            <a:r>
              <a:rPr lang="en-US" b="1" dirty="0" smtClean="0"/>
              <a:t>17 HYDROXY PROGESTERONE</a:t>
            </a:r>
          </a:p>
          <a:p>
            <a:r>
              <a:rPr lang="en-US" b="1" dirty="0" smtClean="0"/>
              <a:t>FASTING / 2 HR PP INSULIN</a:t>
            </a:r>
          </a:p>
          <a:p>
            <a:r>
              <a:rPr lang="en-US" b="1" dirty="0" smtClean="0"/>
              <a:t>SERUM CORTISOL / ACTH STIMULATION TEST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827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CYCLE – DAY 2 OF PERIOD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BASELINE SCAN – ANTRAL FOLLICLE COUNT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-  CYSTS / CORPUS LUTEUM</a:t>
            </a:r>
          </a:p>
          <a:p>
            <a:r>
              <a:rPr lang="en-US" b="1" dirty="0" smtClean="0"/>
              <a:t>BASELINE FSH /LH / ESTRADIOL / PROG</a:t>
            </a:r>
          </a:p>
          <a:p>
            <a:r>
              <a:rPr lang="en-US" b="1" dirty="0" smtClean="0"/>
              <a:t>THYROID FUNCTION TEST / PROLACTIN</a:t>
            </a:r>
          </a:p>
          <a:p>
            <a:r>
              <a:rPr lang="en-US" b="1" dirty="0" smtClean="0"/>
              <a:t>DAY 8-14 – FOLLICULAR STUDY / LH KIT /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CERVICAL MUCOUS / TEMP </a:t>
            </a:r>
          </a:p>
          <a:p>
            <a:r>
              <a:rPr lang="en-US" b="1" dirty="0" smtClean="0"/>
              <a:t>POST COITAL TEST</a:t>
            </a:r>
          </a:p>
          <a:p>
            <a:r>
              <a:rPr lang="en-US" b="1" dirty="0" smtClean="0"/>
              <a:t>DAY 21 SERUM PROGESTERONE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387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SEMEN ANALYSIS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3 DAYS ABSTINENCE</a:t>
            </a:r>
          </a:p>
          <a:p>
            <a:r>
              <a:rPr lang="en-US" b="1" dirty="0" smtClean="0"/>
              <a:t>MASTURBATORY SPECIMEN</a:t>
            </a:r>
          </a:p>
          <a:p>
            <a:r>
              <a:rPr lang="en-US" b="1" dirty="0" smtClean="0"/>
              <a:t>STERILE CONTAINER - CULTURE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1382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600</Words>
  <Application>Microsoft Macintosh PowerPoint</Application>
  <PresentationFormat>On-screen Show (4:3)</PresentationFormat>
  <Paragraphs>125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INVESTIGATING THE INFERTILE FEMALE</vt:lpstr>
      <vt:lpstr>PowerPoint Presentation</vt:lpstr>
      <vt:lpstr>IS SHE OVULATING ? ARE HER TUBES PATENT ? </vt:lpstr>
      <vt:lpstr>IS SHE OVULATING ? YES</vt:lpstr>
      <vt:lpstr>IS SHE OVULATING ? NO</vt:lpstr>
      <vt:lpstr> ENDOCRINE DISORDERS</vt:lpstr>
      <vt:lpstr>ENDOCRINE INVESTIGATIONS</vt:lpstr>
      <vt:lpstr>FIRST CYCLE – DAY 2 OF PERIOD</vt:lpstr>
      <vt:lpstr>SEMEN ANALYSIS</vt:lpstr>
      <vt:lpstr>HPO AXIS</vt:lpstr>
      <vt:lpstr>WHO CLASSIFICATION</vt:lpstr>
      <vt:lpstr>HPO AXIS</vt:lpstr>
      <vt:lpstr>HPO AXIS – GAST TEST</vt:lpstr>
      <vt:lpstr>HPO AXIS – EFFORT TEST EXOGENOUS FSH OVARIAN RESERVE </vt:lpstr>
      <vt:lpstr>ARE HER TUBES PATENT ?</vt:lpstr>
      <vt:lpstr>ARE HER TUBES PATENT ?</vt:lpstr>
      <vt:lpstr>HYSTEROSALPINGOGRAM</vt:lpstr>
      <vt:lpstr>IF HSG DOUBTFUL / BLOCKED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INFERTILE FEMALE</dc:title>
  <dc:creator>Microsoft Office User</dc:creator>
  <cp:lastModifiedBy>Microsoft Office User</cp:lastModifiedBy>
  <cp:revision>15</cp:revision>
  <dcterms:created xsi:type="dcterms:W3CDTF">2015-01-09T07:07:11Z</dcterms:created>
  <dcterms:modified xsi:type="dcterms:W3CDTF">2015-01-09T10:35:23Z</dcterms:modified>
</cp:coreProperties>
</file>