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307" r:id="rId3"/>
    <p:sldId id="311" r:id="rId4"/>
    <p:sldId id="312" r:id="rId5"/>
    <p:sldId id="310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261" r:id="rId17"/>
    <p:sldId id="323" r:id="rId18"/>
    <p:sldId id="324" r:id="rId19"/>
    <p:sldId id="263" r:id="rId20"/>
    <p:sldId id="325" r:id="rId21"/>
    <p:sldId id="303" r:id="rId22"/>
    <p:sldId id="326" r:id="rId23"/>
    <p:sldId id="304" r:id="rId24"/>
    <p:sldId id="329" r:id="rId25"/>
    <p:sldId id="330" r:id="rId26"/>
    <p:sldId id="328" r:id="rId27"/>
    <p:sldId id="331" r:id="rId28"/>
    <p:sldId id="332" r:id="rId29"/>
    <p:sldId id="274" r:id="rId30"/>
    <p:sldId id="288" r:id="rId31"/>
    <p:sldId id="282" r:id="rId32"/>
    <p:sldId id="298" r:id="rId33"/>
    <p:sldId id="289" r:id="rId34"/>
    <p:sldId id="308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86725-6176-4580-8334-18F1F1511E52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DB32-4875-4491-8131-63C7B4F1B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23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D5E85C-639D-4D02-8DE3-E9124CCA93B5}" type="datetimeFigureOut">
              <a:rPr lang="en-US" smtClean="0"/>
              <a:pPr/>
              <a:t>13-Jan-15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879AFA-BCFD-4208-8D64-04C38BA81E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humupd.oxfordjournals.org/content/12/5/617.ful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umupd.oxfordjournals.org/content/12/5/617.ful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of tubes and Endometrium.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858000" cy="2133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Dr Neeta Singh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Additional Professor,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Department of Obstetrics &amp; Gynaecology All india Institute Of Medical Sciences,New Delhi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HSG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48347"/>
            <a:ext cx="8381999" cy="460965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Analgesia: NSAIDS half an hour before procedure</a:t>
            </a:r>
          </a:p>
          <a:p>
            <a:r>
              <a:rPr lang="en-US" sz="2800" b="1" dirty="0" smtClean="0"/>
              <a:t>Antibiotics: given if distal tubal disease is suspected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ACOG recommends antibiotics if HSG demonstrate dilated fallopian tubes.</a:t>
            </a:r>
          </a:p>
          <a:p>
            <a:pPr>
              <a:buNone/>
            </a:pPr>
            <a:r>
              <a:rPr lang="en-US" sz="2800" b="1" dirty="0" smtClean="0"/>
              <a:t>( Doxycycline 100mg orally twice daily for five days)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243406"/>
          </a:xfrm>
        </p:spPr>
        <p:txBody>
          <a:bodyPr/>
          <a:lstStyle/>
          <a:p>
            <a:r>
              <a:rPr lang="en-US" sz="3600" b="1" dirty="0" smtClean="0"/>
              <a:t>Problems during the procedure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1999" cy="502920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Leaking of contrast media: larger cannulae tip or a balloon catheter should be used.</a:t>
            </a:r>
          </a:p>
          <a:p>
            <a:r>
              <a:rPr lang="en-US" sz="2800" b="1" dirty="0" smtClean="0"/>
              <a:t> Stenotic Os: pediatric Foleys catheter or use of dilators</a:t>
            </a:r>
          </a:p>
          <a:p>
            <a:r>
              <a:rPr lang="en-US" sz="2800" b="1" dirty="0" smtClean="0"/>
              <a:t> Inadequate visualization of cavity: outward traction on cervix</a:t>
            </a:r>
          </a:p>
          <a:p>
            <a:r>
              <a:rPr lang="en-US" sz="2800" b="1" dirty="0" smtClean="0"/>
              <a:t> Intravasation: avoiding excessive pressure during contrast injection</a:t>
            </a:r>
          </a:p>
          <a:p>
            <a:r>
              <a:rPr lang="en-US" sz="2800" b="1" dirty="0" smtClean="0"/>
              <a:t> External artifact( stool in colon): moving the patient to one side can distinguish intrauterine from extra uterine structure.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Diagnostic accuracy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057401"/>
            <a:ext cx="7745505" cy="44196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False positive( patency that is not real)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False negative( obstruction that are not real)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When HSG reveals obstruction, there are high chance(60%) that tubes are patent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When HSG demonstrate patency, there are little chance that tubes are occluded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692153" cy="124340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2. Sono-salpingography SSG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799" cy="533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Advantage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:USG based test so can be done with baseline  scan. Thus saving time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   uterine </a:t>
            </a:r>
            <a:r>
              <a:rPr lang="en-US" dirty="0" smtClean="0"/>
              <a:t>cavity </a:t>
            </a:r>
            <a:r>
              <a:rPr lang="en-US" dirty="0" smtClean="0"/>
              <a:t>can be visualized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     myoma,polys</a:t>
            </a:r>
            <a:r>
              <a:rPr lang="en-US" dirty="0" smtClean="0"/>
              <a:t> &amp; adhesions can be diagnosed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/>
              <a:t>Peritoneal </a:t>
            </a:r>
            <a:r>
              <a:rPr lang="en-US" dirty="0" smtClean="0"/>
              <a:t>adhesions can be </a:t>
            </a:r>
            <a:r>
              <a:rPr lang="en-US" dirty="0" smtClean="0"/>
              <a:t>diagnosed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/>
              <a:t>    No radiation exposure</a:t>
            </a: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Disadvantage: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Can </a:t>
            </a:r>
            <a:r>
              <a:rPr lang="en-US" dirty="0" smtClean="0"/>
              <a:t>not tell whether one or both tubes are patent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Not </a:t>
            </a:r>
            <a:r>
              <a:rPr lang="en-US" b="1" dirty="0" smtClean="0">
                <a:solidFill>
                  <a:srgbClr val="C00000"/>
                </a:solidFill>
              </a:rPr>
              <a:t>enough evidence to replace HSG at present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	</a:t>
            </a:r>
            <a:r>
              <a:rPr lang="en-US" b="1" dirty="0" smtClean="0">
                <a:solidFill>
                  <a:schemeClr val="tx1"/>
                </a:solidFill>
              </a:rPr>
              <a:t>Nice Guidelines 2004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704088"/>
            <a:ext cx="5486400" cy="1143000"/>
          </a:xfrm>
        </p:spPr>
        <p:txBody>
          <a:bodyPr/>
          <a:lstStyle/>
          <a:p>
            <a:r>
              <a:rPr lang="en-IN" sz="4000" dirty="0" smtClean="0"/>
              <a:t>3.Hycosy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/>
          <a:lstStyle/>
          <a:p>
            <a:r>
              <a:rPr lang="en-IN" dirty="0" smtClean="0"/>
              <a:t>Where appropriate expertise is available, screening for tubal occlusion using </a:t>
            </a:r>
            <a:r>
              <a:rPr lang="en-IN" dirty="0" smtClean="0"/>
              <a:t>ultrasonography </a:t>
            </a:r>
            <a:r>
              <a:rPr lang="en-IN" dirty="0" smtClean="0"/>
              <a:t>should be considered because it is an effective alternative to hysterosalpingography for women who are not known to have co morbidities.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b="1" dirty="0" smtClean="0">
                <a:solidFill>
                  <a:srgbClr val="C00000"/>
                </a:solidFill>
              </a:rPr>
              <a:t>Nice Guidelines 2013</a:t>
            </a:r>
            <a:endParaRPr lang="en-IN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91400" cy="1066800"/>
          </a:xfrm>
        </p:spPr>
        <p:txBody>
          <a:bodyPr/>
          <a:lstStyle/>
          <a:p>
            <a:r>
              <a:rPr lang="en-US" sz="4000" b="1" dirty="0" smtClean="0"/>
              <a:t>4.  laparoscopy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Gold standard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Panoramic view of pelvic anatomy, tubes,  Ovaries and peritoneal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Can diagnose early Endometriosis, spots can be biopsied</a:t>
            </a:r>
            <a:endParaRPr lang="en-US" dirty="0" smtClean="0"/>
          </a:p>
          <a:p>
            <a:r>
              <a:rPr lang="en-US" dirty="0" smtClean="0"/>
              <a:t>Can  identify milder degrees of distal tubal obstruction</a:t>
            </a:r>
          </a:p>
          <a:p>
            <a:pPr>
              <a:buNone/>
            </a:pPr>
            <a:r>
              <a:rPr lang="en-US" dirty="0" smtClean="0"/>
              <a:t>    ( Fimbrial agglutination,  Phimosis).</a:t>
            </a:r>
          </a:p>
          <a:p>
            <a:r>
              <a:rPr lang="en-US" dirty="0" smtClean="0"/>
              <a:t>Opportunity to treat  at the same sitting(</a:t>
            </a:r>
            <a:r>
              <a:rPr lang="en-US" dirty="0" err="1" smtClean="0"/>
              <a:t>lysis</a:t>
            </a:r>
            <a:r>
              <a:rPr lang="en-US" dirty="0" smtClean="0"/>
              <a:t> of filmy adhesion, Fulguration &amp; excision of superficial endometriosis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Laparoscopy is better predictor of future treatment  than HSG( as the information gained is more accurate)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Distal tubal obstruction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763000" cy="39925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  Most common:70%</a:t>
            </a:r>
          </a:p>
          <a:p>
            <a:r>
              <a:rPr lang="en-US" sz="2800" b="1" dirty="0" smtClean="0"/>
              <a:t>  Caused by, Pelvic adhesion or occlusion of 	Fimbriae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Varies from mild disease(Fimbrial agglutination)</a:t>
            </a:r>
          </a:p>
          <a:p>
            <a:pPr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to severe disease(complete tubal  obstruction)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Prevents ovum capture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04088"/>
            <a:ext cx="7391400" cy="743712"/>
          </a:xfrm>
        </p:spPr>
        <p:txBody>
          <a:bodyPr/>
          <a:lstStyle/>
          <a:p>
            <a:r>
              <a:rPr lang="en-US" sz="4000" dirty="0" smtClean="0"/>
              <a:t>Distal tubal Obstruction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Fimbriolysis: separation of adherent fimbriae</a:t>
            </a:r>
          </a:p>
          <a:p>
            <a:r>
              <a:rPr lang="en-US" sz="2800" dirty="0" smtClean="0"/>
              <a:t>Fimbrioplasty:correction of phimotic but patent ostium</a:t>
            </a:r>
          </a:p>
          <a:p>
            <a:r>
              <a:rPr lang="en-US" sz="2800" dirty="0" smtClean="0"/>
              <a:t>Neo-</a:t>
            </a:r>
            <a:r>
              <a:rPr lang="en-US" sz="2800" dirty="0" err="1" smtClean="0"/>
              <a:t>salpingostomy</a:t>
            </a:r>
            <a:r>
              <a:rPr lang="en-US" sz="2800" dirty="0" smtClean="0"/>
              <a:t>: reopening of completely obstructed fimbriae</a:t>
            </a:r>
          </a:p>
          <a:p>
            <a:r>
              <a:rPr lang="en-US" sz="2800" dirty="0" smtClean="0"/>
              <a:t>Variables that affect </a:t>
            </a:r>
            <a:r>
              <a:rPr lang="en-US" sz="2800" dirty="0" smtClean="0"/>
              <a:t>prognosis are:</a:t>
            </a:r>
          </a:p>
          <a:p>
            <a:pPr>
              <a:buNone/>
            </a:pPr>
            <a:r>
              <a:rPr lang="en-US" sz="2800" dirty="0" smtClean="0"/>
              <a:t>			extent </a:t>
            </a:r>
            <a:r>
              <a:rPr lang="en-US" sz="2800" dirty="0" smtClean="0"/>
              <a:t>of tubo-ovarian adhesion,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	</a:t>
            </a:r>
            <a:r>
              <a:rPr lang="en-US" sz="2800" dirty="0" smtClean="0"/>
              <a:t>tubal </a:t>
            </a:r>
            <a:r>
              <a:rPr lang="en-US" sz="2800" dirty="0" smtClean="0"/>
              <a:t>thickness &amp; </a:t>
            </a:r>
            <a:r>
              <a:rPr lang="en-US" sz="2800" dirty="0" smtClean="0"/>
              <a:t>length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	integrity </a:t>
            </a:r>
            <a:r>
              <a:rPr lang="en-US" sz="2800" dirty="0" smtClean="0"/>
              <a:t>of  mucosal architecture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Distal tubal obstruction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057400"/>
            <a:ext cx="8382000" cy="45719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Majority of pregnancies in two years of surgery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Young women with mild disease:   surgery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Older women with significant disease: IVF 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Laparoscopic proximal tubal occlusion, or salpingectomy : improves pregnancy rates with IVF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0156"/>
            <a:ext cx="8216153" cy="1054250"/>
          </a:xfrm>
        </p:spPr>
        <p:txBody>
          <a:bodyPr/>
          <a:lstStyle/>
          <a:p>
            <a:r>
              <a:rPr lang="en-US" sz="4400" dirty="0" smtClean="0"/>
              <a:t>Proximal tubal obstruction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057400"/>
            <a:ext cx="8139953" cy="457199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Prevents sperm from reaching into fallopian tubes( ampullary portion) for fertilization </a:t>
            </a:r>
          </a:p>
          <a:p>
            <a:r>
              <a:rPr lang="en-US" sz="2800" b="1" dirty="0" smtClean="0"/>
              <a:t>Most commonly caused by infection, myoma,salpingitis isthimica nodosa or dried mucus</a:t>
            </a:r>
          </a:p>
          <a:p>
            <a:r>
              <a:rPr lang="en-US" sz="2800" b="1" dirty="0" smtClean="0"/>
              <a:t>Sometimes misdiagnosed in HSG due to tubal spasm</a:t>
            </a:r>
          </a:p>
          <a:p>
            <a:pPr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- can be avoided by slowly injecting the dye</a:t>
            </a:r>
          </a:p>
          <a:p>
            <a:pPr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-laparoscopy required for confirmation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372232"/>
            <a:ext cx="7740352" cy="544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Addl.Professor &amp; Faculty in charge for IVF Facility 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	</a:t>
            </a:r>
            <a:r>
              <a:rPr lang="en-US" sz="2000" b="1" i="1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chemeClr val="accent1"/>
                </a:solidFill>
                <a:latin typeface="+mj-lt"/>
                <a:ea typeface="Times New Roman" pitchFamily="18" charset="0"/>
                <a:cs typeface="Arial" pitchFamily="34" charset="0"/>
              </a:rPr>
              <a:t>    		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Department of Obstetrics &amp; Gynecology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All India Institute of Medical Sciences, New Delhi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Joint Secretary AOGD (2013-14)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Chairperson Endometriosis Committee of AOGD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Governing Council member of Indian Fertility Society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Fellowship in IVF from Germany &amp;USA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ICRETT Fellow UK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WHO  Fellow in Reproductive Health 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Awarded FOGSI Imaging Science Award 1998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Awarded FOGSI Young Scientist Award 2001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Main area of interest Infertility &amp; IVF, Reproductive Endocrinology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Published more than 100 Papers in Indexed peer reviewed Journals, contributed 13 chapters in different text books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Delivered many Guest lectures and presented more than 100 papers at National &amp; International conferences.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Member of many prestigious International and National organizations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60648"/>
            <a:ext cx="6732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Dr.Neeta</a:t>
            </a:r>
            <a:r>
              <a:rPr lang="en-US" sz="2400" b="1" i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Singh</a:t>
            </a:r>
            <a:r>
              <a:rPr lang="en-US" sz="2400" i="1" dirty="0" err="1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2000" i="1" dirty="0" err="1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MBBS</a:t>
            </a:r>
            <a:r>
              <a:rPr lang="en-US" sz="2000" i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MD, FICOG, FIMSA, FICMCH</a:t>
            </a:r>
            <a:endParaRPr lang="en-US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Credited the first  IVF baby of AIIMS</a:t>
            </a:r>
            <a:endParaRPr lang="en-US" sz="24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Proximal tubal disease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199" cy="480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Confirm diagnosis with laparoscopy( 20-40% of diagnosed tubal obstruction </a:t>
            </a:r>
            <a:r>
              <a:rPr lang="en-US" dirty="0" smtClean="0"/>
              <a:t>on HSG are </a:t>
            </a:r>
            <a:r>
              <a:rPr lang="en-US" dirty="0" smtClean="0"/>
              <a:t>false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Proximal tubal cannulation using hysteroscopic or fluoroscopic method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-60-80% patency rates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-20-60% pregnancy rates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Microsurgical segmental tubal resection and anastomosis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in the era of improved ART results is debatable.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Evaluation of Endometrium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implantation process of the human embryo requires a subtle dialogue between the mother and the embryo. On the maternal side, a so-called receptive endometrium is a prerequisite </a:t>
            </a:r>
          </a:p>
          <a:p>
            <a:pPr>
              <a:buNone/>
            </a:pPr>
            <a:r>
              <a:rPr lang="en-IN" dirty="0" smtClean="0"/>
              <a:t>                                                               </a:t>
            </a:r>
            <a:r>
              <a:rPr lang="en-IN" dirty="0" smtClean="0">
                <a:solidFill>
                  <a:schemeClr val="accent1"/>
                </a:solidFill>
              </a:rPr>
              <a:t>(</a:t>
            </a:r>
            <a:r>
              <a:rPr lang="en-IN" dirty="0" smtClean="0">
                <a:solidFill>
                  <a:schemeClr val="accent1"/>
                </a:solidFill>
                <a:hlinkClick r:id="rId2"/>
              </a:rPr>
              <a:t>Giudice, 1999</a:t>
            </a:r>
            <a:r>
              <a:rPr lang="en-IN" dirty="0" smtClean="0">
                <a:solidFill>
                  <a:schemeClr val="accent1"/>
                </a:solidFill>
              </a:rPr>
              <a:t>).</a:t>
            </a:r>
          </a:p>
          <a:p>
            <a:pPr>
              <a:buNone/>
            </a:pPr>
            <a:r>
              <a:rPr lang="en-IN" dirty="0" smtClean="0"/>
              <a:t>To our current knowledge, the Endometrium, among many other things, is definitely a fertility-determining factor and the time has come to develop therapeutic concepts through clinical studies.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When should you evaluate Endometrium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 must for every infertile female to have baseline USG to look for Endometrium</a:t>
            </a:r>
            <a:endParaRPr lang="en-US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35153" cy="1524000"/>
          </a:xfrm>
        </p:spPr>
        <p:txBody>
          <a:bodyPr>
            <a:normAutofit fontScale="90000"/>
          </a:bodyPr>
          <a:lstStyle/>
          <a:p>
            <a:r>
              <a:rPr lang="en-IN" sz="3600" b="1" dirty="0" smtClean="0"/>
              <a:t> </a:t>
            </a:r>
            <a:br>
              <a:rPr lang="en-IN" sz="3600" b="1" dirty="0" smtClean="0"/>
            </a:b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4000" b="1" dirty="0" smtClean="0"/>
              <a:t>How to evaluate the endometrial </a:t>
            </a:r>
            <a:r>
              <a:rPr lang="en-IN" sz="4000" b="1" dirty="0" smtClean="0"/>
              <a:t>function</a:t>
            </a:r>
            <a:r>
              <a:rPr lang="en-IN" sz="3600" dirty="0" smtClean="0"/>
              <a:t/>
            </a:r>
            <a:br>
              <a:rPr lang="en-IN" sz="3600" dirty="0" smtClean="0"/>
            </a:br>
            <a:endParaRPr lang="en-I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52600"/>
            <a:ext cx="8382000" cy="4373563"/>
          </a:xfrm>
        </p:spPr>
        <p:txBody>
          <a:bodyPr>
            <a:normAutofit/>
          </a:bodyPr>
          <a:lstStyle/>
          <a:p>
            <a:r>
              <a:rPr lang="en-IN" dirty="0" smtClean="0"/>
              <a:t>Ideally, a technique to assess </a:t>
            </a:r>
            <a:r>
              <a:rPr lang="en-IN" dirty="0" smtClean="0"/>
              <a:t>Endometrium to </a:t>
            </a:r>
            <a:r>
              <a:rPr lang="en-IN" dirty="0" smtClean="0"/>
              <a:t>predict </a:t>
            </a:r>
            <a:r>
              <a:rPr lang="en-IN" dirty="0" smtClean="0"/>
              <a:t>its </a:t>
            </a:r>
            <a:r>
              <a:rPr lang="en-IN" dirty="0" smtClean="0"/>
              <a:t>receptivity </a:t>
            </a:r>
            <a:r>
              <a:rPr lang="en-IN" dirty="0" smtClean="0"/>
              <a:t>must be easily </a:t>
            </a:r>
            <a:r>
              <a:rPr lang="en-IN" dirty="0" smtClean="0"/>
              <a:t>performable, on-invasive and objective. </a:t>
            </a:r>
            <a:endParaRPr lang="en-IN" dirty="0" smtClean="0"/>
          </a:p>
          <a:p>
            <a:r>
              <a:rPr lang="en-IN" dirty="0" smtClean="0"/>
              <a:t>These requirements are met by ultrasound measurements of endometrial thickness and its echo pattern</a:t>
            </a:r>
            <a:r>
              <a:rPr lang="en-IN" dirty="0" smtClean="0"/>
              <a:t>.</a:t>
            </a:r>
            <a:endParaRPr lang="en-US" dirty="0" smtClean="0"/>
          </a:p>
          <a:p>
            <a:r>
              <a:rPr lang="en-IN" dirty="0" smtClean="0"/>
              <a:t>More sophisticated techniques have been introduced to </a:t>
            </a:r>
            <a:r>
              <a:rPr lang="en-IN" dirty="0" smtClean="0"/>
              <a:t>analyse endometrial </a:t>
            </a:r>
            <a:r>
              <a:rPr lang="en-IN" dirty="0" smtClean="0"/>
              <a:t>function such as endometrial perfusion by endometrial Doppler studies,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524000"/>
            <a:ext cx="7745505" cy="50292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The 2D USG for evaluating endometrial function has been found very useful.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In the proliferative phase, the </a:t>
            </a:r>
            <a:r>
              <a:rPr lang="en-IN" dirty="0" smtClean="0"/>
              <a:t>Endometrium </a:t>
            </a:r>
            <a:r>
              <a:rPr lang="en-IN" dirty="0" smtClean="0"/>
              <a:t>has a </a:t>
            </a:r>
            <a:r>
              <a:rPr lang="en-IN" dirty="0" smtClean="0"/>
              <a:t>hypo echoic </a:t>
            </a:r>
            <a:r>
              <a:rPr lang="en-IN" dirty="0" smtClean="0"/>
              <a:t>texture with a well-defined central </a:t>
            </a:r>
            <a:r>
              <a:rPr lang="en-IN" dirty="0" smtClean="0"/>
              <a:t>line which becomes hyper echoic  in secretory phase with </a:t>
            </a:r>
            <a:r>
              <a:rPr lang="en-IN" dirty="0" smtClean="0"/>
              <a:t>no visualization of the central echogenic </a:t>
            </a:r>
            <a:r>
              <a:rPr lang="en-IN" dirty="0" smtClean="0"/>
              <a:t>line</a:t>
            </a:r>
            <a:endParaRPr lang="en-IN" dirty="0" smtClean="0"/>
          </a:p>
          <a:p>
            <a:endParaRPr lang="en-US" dirty="0" smtClean="0"/>
          </a:p>
          <a:p>
            <a:r>
              <a:rPr lang="en-IN" dirty="0" smtClean="0"/>
              <a:t>The triple-line </a:t>
            </a:r>
            <a:r>
              <a:rPr lang="en-IN" dirty="0" smtClean="0"/>
              <a:t>pattern</a:t>
            </a:r>
            <a:r>
              <a:rPr lang="en-IN" dirty="0" smtClean="0"/>
              <a:t> at ovulation has </a:t>
            </a:r>
            <a:r>
              <a:rPr lang="en-IN" dirty="0" smtClean="0"/>
              <a:t>been described </a:t>
            </a:r>
            <a:r>
              <a:rPr lang="en-IN" dirty="0" smtClean="0"/>
              <a:t>as a v good </a:t>
            </a:r>
            <a:r>
              <a:rPr lang="en-IN" dirty="0" smtClean="0"/>
              <a:t>prognostic factor for pregnancy in </a:t>
            </a:r>
            <a:r>
              <a:rPr lang="en-IN" dirty="0" smtClean="0"/>
              <a:t>stimulated </a:t>
            </a:r>
            <a:r>
              <a:rPr lang="en-IN" dirty="0" smtClean="0"/>
              <a:t>cycles (</a:t>
            </a:r>
            <a:r>
              <a:rPr lang="en-IN" dirty="0" err="1" smtClean="0">
                <a:hlinkClick r:id="rId2"/>
              </a:rPr>
              <a:t>Bohrer</a:t>
            </a:r>
            <a:r>
              <a:rPr lang="en-IN" dirty="0" smtClean="0">
                <a:hlinkClick r:id="rId2"/>
              </a:rPr>
              <a:t> </a:t>
            </a:r>
            <a:r>
              <a:rPr lang="en-IN" i="1" dirty="0" smtClean="0">
                <a:hlinkClick r:id="rId2"/>
              </a:rPr>
              <a:t>et al</a:t>
            </a:r>
            <a:r>
              <a:rPr lang="en-IN" dirty="0" smtClean="0">
                <a:hlinkClick r:id="rId2"/>
              </a:rPr>
              <a:t>., 1996</a:t>
            </a:r>
            <a:r>
              <a:rPr lang="en-IN" dirty="0" smtClean="0"/>
              <a:t>; </a:t>
            </a:r>
            <a:r>
              <a:rPr lang="en-IN" dirty="0" smtClean="0">
                <a:hlinkClick r:id="rId2"/>
              </a:rPr>
              <a:t>Oliveira </a:t>
            </a:r>
            <a:r>
              <a:rPr lang="en-IN" i="1" dirty="0" smtClean="0">
                <a:hlinkClick r:id="rId2"/>
              </a:rPr>
              <a:t>et al</a:t>
            </a:r>
            <a:r>
              <a:rPr lang="en-IN" dirty="0" smtClean="0">
                <a:hlinkClick r:id="rId2"/>
              </a:rPr>
              <a:t>., 1997</a:t>
            </a:r>
            <a:r>
              <a:rPr lang="en-IN" dirty="0" smtClean="0"/>
              <a:t>) </a:t>
            </a:r>
            <a:endParaRPr lang="en-IN" dirty="0" smtClean="0"/>
          </a:p>
          <a:p>
            <a:r>
              <a:rPr lang="en-IN" dirty="0" smtClean="0"/>
              <a:t>To </a:t>
            </a:r>
            <a:r>
              <a:rPr lang="en-IN" dirty="0" smtClean="0"/>
              <a:t>improve the prognostic value </a:t>
            </a:r>
            <a:r>
              <a:rPr lang="en-IN" dirty="0" smtClean="0"/>
              <a:t>a 3D endometrial </a:t>
            </a:r>
            <a:r>
              <a:rPr lang="en-IN" dirty="0" smtClean="0"/>
              <a:t>volume calculation by ultrasound using special software </a:t>
            </a:r>
            <a:r>
              <a:rPr lang="en-IN" dirty="0" smtClean="0"/>
              <a:t>(Voluson) has </a:t>
            </a:r>
            <a:r>
              <a:rPr lang="en-IN" dirty="0" smtClean="0"/>
              <a:t>been found very useful.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85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 smtClean="0"/>
              <a:t>E</a:t>
            </a:r>
            <a:r>
              <a:rPr lang="en-IN" sz="2800" b="1" i="1" dirty="0" smtClean="0"/>
              <a:t>valuation</a:t>
            </a:r>
            <a:r>
              <a:rPr lang="en-IN" sz="2800" b="1" i="1" dirty="0" smtClean="0"/>
              <a:t> </a:t>
            </a:r>
            <a:r>
              <a:rPr lang="en-IN" sz="2800" b="1" i="1" dirty="0" smtClean="0"/>
              <a:t>of the </a:t>
            </a:r>
            <a:r>
              <a:rPr lang="en-IN" sz="2800" b="1" i="1" dirty="0" smtClean="0"/>
              <a:t>Endometrium by USG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3276600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E:\For Dr. Neena\Calcifications Endometrium.jpg"/>
          <p:cNvPicPr>
            <a:picLocks noChangeAspect="1" noChangeArrowheads="1"/>
          </p:cNvPicPr>
          <p:nvPr/>
        </p:nvPicPr>
        <p:blipFill>
          <a:blip r:embed="rId3" cstate="print"/>
          <a:srcRect l="10416" t="11539" r="35191" b="15384"/>
          <a:stretch>
            <a:fillRect/>
          </a:stretch>
        </p:blipFill>
        <p:spPr bwMode="auto">
          <a:xfrm>
            <a:off x="5154468" y="457200"/>
            <a:ext cx="34815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ttps://encrypted-tbn2.gstatic.com/images?q=tbn:ANd9GcTNueLsMMHtnsVPMaLnqXtp6bNeuh0uZRLIA8nVTQ_OOebf7oIZ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5200"/>
            <a:ext cx="4191000" cy="3048000"/>
          </a:xfrm>
          <a:prstGeom prst="rect">
            <a:avLst/>
          </a:prstGeom>
          <a:noFill/>
        </p:spPr>
      </p:pic>
      <p:pic>
        <p:nvPicPr>
          <p:cNvPr id="46088" name="Picture 8" descr="https://encrypted-tbn1.gstatic.com/images?q=tbn:ANd9GcTh_GnhVdaCbh-OoVdmLWhqWEqr7kxiaosRKDD0j1jAoLOnFEp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76600"/>
            <a:ext cx="3733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r Neeta Singh\Desktop\image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7924800" cy="525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381000"/>
            <a:ext cx="660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3D Endometrial Volume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570156"/>
            <a:ext cx="7620000" cy="14110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Role of Color Doppler in evaluating Endometrium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611562"/>
          </a:xfrm>
        </p:spPr>
        <p:txBody>
          <a:bodyPr/>
          <a:lstStyle/>
          <a:p>
            <a:r>
              <a:rPr lang="en-US" dirty="0" smtClean="0"/>
              <a:t>Adding color to the 2D trans-vaginal sonography adds the functional inputs about the receptivity of the Endometrium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very well vascularized Endometrium has enhanced implantation potential due to variety of factors.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 neena\Documents\For Dr. Neena-USG pics\USG pictures\20091030115920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62" r="30563" b="30972"/>
          <a:stretch>
            <a:fillRect/>
          </a:stretch>
        </p:blipFill>
        <p:spPr bwMode="auto">
          <a:xfrm>
            <a:off x="533401" y="14478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r neena\Documents\For Dr. Neena-USG pics\USG pictures\20091104094123015.jpg"/>
          <p:cNvPicPr>
            <a:picLocks noChangeAspect="1" noChangeArrowheads="1"/>
          </p:cNvPicPr>
          <p:nvPr/>
        </p:nvPicPr>
        <p:blipFill>
          <a:blip r:embed="rId3" cstate="print"/>
          <a:srcRect l="7068" r="24747" b="37706"/>
          <a:stretch>
            <a:fillRect/>
          </a:stretch>
        </p:blipFill>
        <p:spPr bwMode="auto">
          <a:xfrm>
            <a:off x="4572000" y="13716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r neena\Documents\For Dr. Neena-USG pics\20090226105021875.jpg"/>
          <p:cNvPicPr>
            <a:picLocks noChangeAspect="1" noChangeArrowheads="1"/>
          </p:cNvPicPr>
          <p:nvPr/>
        </p:nvPicPr>
        <p:blipFill>
          <a:blip r:embed="rId4" cstate="print"/>
          <a:srcRect r="21429"/>
          <a:stretch>
            <a:fillRect/>
          </a:stretch>
        </p:blipFill>
        <p:spPr bwMode="auto">
          <a:xfrm>
            <a:off x="2286000" y="36576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533400"/>
            <a:ext cx="469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2D Color Doppler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Role of Hysteroscopy in evaluating Endometrium &amp; the cavity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1"/>
            <a:ext cx="9525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    The gold standard</a:t>
            </a:r>
          </a:p>
          <a:p>
            <a:r>
              <a:rPr lang="en-US" dirty="0" smtClean="0"/>
              <a:t>     Can be performed in office setting </a:t>
            </a:r>
          </a:p>
          <a:p>
            <a:r>
              <a:rPr lang="en-US" dirty="0" smtClean="0"/>
              <a:t>     Dilatation not usually required</a:t>
            </a:r>
          </a:p>
          <a:p>
            <a:r>
              <a:rPr lang="en-US" dirty="0" smtClean="0"/>
              <a:t>      Entry should be made under direct vision</a:t>
            </a:r>
          </a:p>
          <a:p>
            <a:r>
              <a:rPr lang="en-US" dirty="0" smtClean="0"/>
              <a:t>      Endometrium should be assessed for colour,texture,</a:t>
            </a:r>
          </a:p>
          <a:p>
            <a:pPr>
              <a:buNone/>
            </a:pPr>
            <a:r>
              <a:rPr lang="en-US" dirty="0" smtClean="0"/>
              <a:t>           vascularity and thickness</a:t>
            </a:r>
          </a:p>
          <a:p>
            <a:r>
              <a:rPr lang="en-US" dirty="0" smtClean="0"/>
              <a:t>     Evaluation of cervical canal, endometrial cavity, </a:t>
            </a:r>
          </a:p>
          <a:p>
            <a:pPr>
              <a:buNone/>
            </a:pPr>
            <a:r>
              <a:rPr lang="en-US" dirty="0" smtClean="0"/>
              <a:t>          endometrial polyp, myoma or adhesion can be done.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Fallopian tubes..</a:t>
            </a:r>
            <a:endParaRPr lang="en-I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05000"/>
            <a:ext cx="7745505" cy="4571999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Fallopian tube plays an essential role in tubal transport of both gametes and embryos and in early embryogenesis.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tube undergoes cyclical changes in morphology and ciliary activity in response to ovarian hormones.</a:t>
            </a:r>
          </a:p>
          <a:p>
            <a:endParaRPr lang="en-IN" dirty="0" smtClean="0"/>
          </a:p>
          <a:p>
            <a:r>
              <a:rPr lang="en-IN" dirty="0" smtClean="0"/>
              <a:t>There is emerging evidence that muscle contractions may play a role in mixing of secretions rather than in propulsion of gametes and embryos.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Role of Hysteroscopy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057401"/>
            <a:ext cx="8216153" cy="4068762"/>
          </a:xfrm>
        </p:spPr>
        <p:txBody>
          <a:bodyPr>
            <a:normAutofit/>
          </a:bodyPr>
          <a:lstStyle/>
          <a:p>
            <a:r>
              <a:rPr lang="en-US" dirty="0" smtClean="0"/>
              <a:t>The accuracy of both 3D and 4D transvaginal Sonography is fast replacing hysteroscopy being non-invasive. </a:t>
            </a:r>
          </a:p>
          <a:p>
            <a:r>
              <a:rPr lang="en-US" dirty="0" smtClean="0"/>
              <a:t>Hysteroscopy is still  the Gold standard for diagnosing endometrial pathologies like myoma,polyp and adhesions.</a:t>
            </a:r>
          </a:p>
          <a:p>
            <a:endParaRPr lang="en-US" dirty="0" smtClean="0"/>
          </a:p>
          <a:p>
            <a:r>
              <a:rPr lang="en-US" dirty="0" smtClean="0"/>
              <a:t>Hysteroscopy has added therapeutic advantage 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rbroid resected surgical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1"/>
            <a:ext cx="3276600" cy="2971800"/>
          </a:xfrm>
          <a:prstGeom prst="rect">
            <a:avLst/>
          </a:prstGeom>
          <a:noFill/>
        </p:spPr>
      </p:pic>
      <p:pic>
        <p:nvPicPr>
          <p:cNvPr id="5" name="Picture 4" descr="uterine septum on hysteros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3429000" cy="2743200"/>
          </a:xfrm>
          <a:prstGeom prst="rect">
            <a:avLst/>
          </a:prstGeom>
          <a:noFill/>
        </p:spPr>
      </p:pic>
      <p:pic>
        <p:nvPicPr>
          <p:cNvPr id="41986" name="Picture 2" descr="http://www.oxfordgynaecology.com/Images/Investigations-Hysteroscopy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3429000" cy="2971800"/>
          </a:xfrm>
          <a:prstGeom prst="rect">
            <a:avLst/>
          </a:prstGeom>
          <a:noFill/>
        </p:spPr>
      </p:pic>
      <p:pic>
        <p:nvPicPr>
          <p:cNvPr id="41988" name="Picture 4" descr="https://encrypted-tbn2.gstatic.com/images?q=tbn:ANd9GcRRWYp6RdJ2J7vfeGlE3YinzlPxnGHqJO0iuFBMT6lgC6GT6XeM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657600"/>
            <a:ext cx="3733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Nice Guidelines 2004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454153" cy="3611562"/>
          </a:xfrm>
        </p:spPr>
        <p:txBody>
          <a:bodyPr/>
          <a:lstStyle/>
          <a:p>
            <a:r>
              <a:rPr lang="en-IN" dirty="0" smtClean="0"/>
              <a:t>Women should not be offered </a:t>
            </a:r>
            <a:r>
              <a:rPr lang="en-IN" dirty="0" smtClean="0"/>
              <a:t>routine hysteroscopy as </a:t>
            </a:r>
            <a:r>
              <a:rPr lang="en-IN" dirty="0" smtClean="0"/>
              <a:t>part of the initial investigation unless clinically </a:t>
            </a:r>
            <a:r>
              <a:rPr lang="en-IN" dirty="0" smtClean="0"/>
              <a:t>indicated.</a:t>
            </a:r>
          </a:p>
          <a:p>
            <a:r>
              <a:rPr lang="en-IN" dirty="0" smtClean="0"/>
              <a:t> </a:t>
            </a:r>
            <a:r>
              <a:rPr lang="en-IN" dirty="0" smtClean="0"/>
              <a:t>because the effectiveness of surgical treatment of uterine abnormalities on improving pregnancy rates has not been established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sz="3200" b="1" dirty="0" smtClean="0"/>
              <a:t>Take home message</a:t>
            </a:r>
            <a:endParaRPr lang="en-IN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9829800" cy="5105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Evaluation of Tubes and Endometrium is of paramount </a:t>
            </a:r>
          </a:p>
          <a:p>
            <a:pPr>
              <a:buFont typeface="Wingdings" pitchFamily="2" charset="2"/>
              <a:buChar char="Ø"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significance in evaluating female infertility</a:t>
            </a:r>
          </a:p>
          <a:p>
            <a:pPr>
              <a:buFont typeface="Wingdings" pitchFamily="2" charset="2"/>
              <a:buChar char="Ø"/>
            </a:pP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HSG still is the first line method in young couples with no</a:t>
            </a:r>
          </a:p>
          <a:p>
            <a:pPr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relevant past history.</a:t>
            </a:r>
          </a:p>
          <a:p>
            <a:pPr>
              <a:buFont typeface="Wingdings" pitchFamily="2" charset="2"/>
              <a:buChar char="Ø"/>
            </a:pP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All cornual block must be confirmed by Laparoscopy and </a:t>
            </a:r>
          </a:p>
          <a:p>
            <a:pPr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cannulation should be tried in healthy tubes.</a:t>
            </a:r>
          </a:p>
          <a:p>
            <a:pPr>
              <a:buFont typeface="Wingdings" pitchFamily="2" charset="2"/>
              <a:buChar char="Ø"/>
            </a:pP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Early Laparoscopy should be considered in women with </a:t>
            </a:r>
          </a:p>
          <a:p>
            <a:pPr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history of secondary infertility, advanced age ectopic pregnancy,  Dysmenorrhoea.</a:t>
            </a: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Screening endometrial cavity by Hysteroscopy in every patient is not indicated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Transvaginal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Sonography with 3D imaging is fast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replacing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Hysteroscopy for screening Endometrium and cavity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2D Color Doppler can assist in  diagnosing impaired endometrial receptivity.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5" descr="IMG_0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16213" y="5105400"/>
            <a:ext cx="371787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tubal factor…..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472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25-30</a:t>
            </a:r>
            <a:r>
              <a:rPr lang="en-US" sz="2800" b="1" dirty="0" smtClean="0"/>
              <a:t>% of female infertility is contributed by the tubal disease. </a:t>
            </a:r>
          </a:p>
          <a:p>
            <a:r>
              <a:rPr lang="en-US" sz="2800" b="1" dirty="0" smtClean="0"/>
              <a:t>Acute salpingitis  is most common</a:t>
            </a:r>
          </a:p>
          <a:p>
            <a:pPr>
              <a:buNone/>
            </a:pPr>
            <a:r>
              <a:rPr lang="en-US" sz="2800" b="1" dirty="0" smtClean="0"/>
              <a:t>     -1 episode:   11% risk of infertility</a:t>
            </a:r>
          </a:p>
          <a:p>
            <a:pPr>
              <a:buNone/>
            </a:pPr>
            <a:r>
              <a:rPr lang="en-US" sz="2800" b="1" dirty="0" smtClean="0"/>
              <a:t>     -2 episode :   23% risk of infertility</a:t>
            </a:r>
          </a:p>
          <a:p>
            <a:pPr>
              <a:buNone/>
            </a:pPr>
            <a:r>
              <a:rPr lang="en-US" sz="2800" b="1" dirty="0" smtClean="0"/>
              <a:t>     -3 episode:    54% risk of </a:t>
            </a:r>
            <a:r>
              <a:rPr lang="en-US" sz="2800" b="1" dirty="0" smtClean="0"/>
              <a:t>infertility</a:t>
            </a:r>
            <a:endParaRPr lang="en-US" sz="2800" b="1" dirty="0" smtClean="0"/>
          </a:p>
          <a:p>
            <a:r>
              <a:rPr lang="en-US" sz="2800" b="1" dirty="0" smtClean="0"/>
              <a:t>Tubal obstruction: can be</a:t>
            </a:r>
          </a:p>
          <a:p>
            <a:pPr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-Proximal, Distal, Entire segment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76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When should one start evaluating for tubes?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History of MTP,Ectopic pregnancy, ruptured Appendix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History of infections,TB,PID etc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History of Secondary infertility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Long duration infertility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 Short infertility where age </a:t>
            </a:r>
            <a:r>
              <a:rPr lang="en-US" dirty="0" smtClean="0"/>
              <a:t>of the couple is </a:t>
            </a:r>
            <a:r>
              <a:rPr lang="en-US" dirty="0" smtClean="0"/>
              <a:t>more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to evaluate the tubal factor?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05001"/>
            <a:ext cx="8139953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§"/>
            </a:pP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 smtClean="0"/>
              <a:t>Hystero-salpingography </a:t>
            </a:r>
            <a:r>
              <a:rPr lang="en-US" sz="2800" b="1" dirty="0" smtClean="0"/>
              <a:t>(HSG</a:t>
            </a:r>
            <a:r>
              <a:rPr lang="en-US" sz="2800" b="1" dirty="0" smtClean="0"/>
              <a:t>)</a:t>
            </a:r>
          </a:p>
          <a:p>
            <a:pPr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   </a:t>
            </a:r>
            <a:r>
              <a:rPr lang="en-US" sz="2800" b="1" dirty="0" smtClean="0"/>
              <a:t>Saline Sono-salpingography(SSG)</a:t>
            </a:r>
          </a:p>
          <a:p>
            <a:pPr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HYCOSY</a:t>
            </a:r>
          </a:p>
          <a:p>
            <a:pPr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Laparoscopy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  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b="1" dirty="0" smtClean="0"/>
              <a:t>Who should be offered Hystero-salpingography </a:t>
            </a:r>
            <a:r>
              <a:rPr lang="en-IN" sz="4000" b="1" dirty="0" smtClean="0"/>
              <a:t>(HSG)</a:t>
            </a:r>
            <a:endParaRPr lang="en-IN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Women who are not known to have co morbidities (such as PID, previous ectopic pregnancy or endometriosis) should be offered (HSG) to screen for tubal occlusion 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HSG</a:t>
            </a:r>
            <a:r>
              <a:rPr lang="en-IN" dirty="0" smtClean="0"/>
              <a:t> </a:t>
            </a:r>
            <a:r>
              <a:rPr lang="en-IN" dirty="0" smtClean="0"/>
              <a:t>is a reliable test for ruling out tubal occlusion, is less invasive &amp; expansive and makes more efficient use of resources than laparoscopy.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b="1" dirty="0" smtClean="0"/>
              <a:t>Nice Guidelines 2004</a:t>
            </a:r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000" dirty="0" smtClean="0"/>
              <a:t>Hystero-salpingography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Advantages: </a:t>
            </a: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dirty="0" smtClean="0"/>
              <a:t>images </a:t>
            </a:r>
            <a:r>
              <a:rPr lang="en-US" b="1" dirty="0" smtClean="0"/>
              <a:t>uterine cavity,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</a:t>
            </a:r>
            <a:r>
              <a:rPr lang="en-US" b="1" dirty="0" smtClean="0"/>
              <a:t>reveals </a:t>
            </a:r>
            <a:r>
              <a:rPr lang="en-US" b="1" dirty="0" smtClean="0"/>
              <a:t>internal architecture of tubes,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</a:t>
            </a:r>
            <a:r>
              <a:rPr lang="en-US" b="1" dirty="0" smtClean="0"/>
              <a:t>no </a:t>
            </a:r>
            <a:r>
              <a:rPr lang="en-US" b="1" dirty="0" smtClean="0"/>
              <a:t>requirement of GA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Disadvantages: 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b="1" dirty="0" smtClean="0"/>
              <a:t>painful</a:t>
            </a:r>
            <a:r>
              <a:rPr lang="en-US" b="1" dirty="0" smtClean="0"/>
              <a:t>,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</a:t>
            </a:r>
            <a:r>
              <a:rPr lang="en-US" b="1" dirty="0" smtClean="0"/>
              <a:t>radiation </a:t>
            </a:r>
            <a:r>
              <a:rPr lang="en-US" b="1" dirty="0" smtClean="0"/>
              <a:t>exposure,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</a:t>
            </a:r>
            <a:r>
              <a:rPr lang="en-US" b="1" dirty="0" smtClean="0"/>
              <a:t>risk </a:t>
            </a:r>
            <a:r>
              <a:rPr lang="en-US" b="1" dirty="0" smtClean="0"/>
              <a:t>of infectious complication,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</a:t>
            </a:r>
            <a:r>
              <a:rPr lang="en-US" b="1" dirty="0" smtClean="0"/>
              <a:t>cant </a:t>
            </a:r>
            <a:r>
              <a:rPr lang="en-US" b="1" dirty="0" smtClean="0"/>
              <a:t>tell about adhesion, endometriosis or other </a:t>
            </a:r>
            <a:r>
              <a:rPr lang="en-US" b="1" dirty="0" smtClean="0"/>
              <a:t>	ovarian </a:t>
            </a:r>
            <a:r>
              <a:rPr lang="en-US" b="1" dirty="0" smtClean="0"/>
              <a:t>pathology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</a:t>
            </a:r>
            <a:r>
              <a:rPr lang="en-US" b="1" dirty="0" smtClean="0">
                <a:solidFill>
                  <a:srgbClr val="C00000"/>
                </a:solidFill>
              </a:rPr>
              <a:t>Cochrane </a:t>
            </a:r>
            <a:r>
              <a:rPr lang="en-US" b="1" dirty="0" smtClean="0">
                <a:solidFill>
                  <a:srgbClr val="C00000"/>
                </a:solidFill>
              </a:rPr>
              <a:t>database systemic review 2005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anveerultrasoundclinic.com/HYSTERO/HYSTEROSALPINGO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60309" cy="3429000"/>
          </a:xfrm>
          <a:prstGeom prst="rect">
            <a:avLst/>
          </a:prstGeom>
          <a:noFill/>
        </p:spPr>
      </p:pic>
      <p:pic>
        <p:nvPicPr>
          <p:cNvPr id="5" name="Picture 2" descr="http://medchrome.com/wp-content/uploads/2010/07/h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657600" cy="3276600"/>
          </a:xfrm>
          <a:prstGeom prst="rect">
            <a:avLst/>
          </a:prstGeom>
          <a:noFill/>
        </p:spPr>
      </p:pic>
      <p:pic>
        <p:nvPicPr>
          <p:cNvPr id="40962" name="Picture 2" descr="http://www.usmle77k.com/usmle77k/image/q_image/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4076700" cy="2895600"/>
          </a:xfrm>
          <a:prstGeom prst="rect">
            <a:avLst/>
          </a:prstGeom>
          <a:noFill/>
        </p:spPr>
      </p:pic>
      <p:pic>
        <p:nvPicPr>
          <p:cNvPr id="40964" name="Picture 4" descr="http://www.infertility-guidance.co.uk/gfx/treatment-images/hysterosalpingography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3886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855</TotalTime>
  <Words>1301</Words>
  <Application>Microsoft Office PowerPoint</Application>
  <PresentationFormat>On-screen Show (4:3)</PresentationFormat>
  <Paragraphs>218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Evaluation of tubes and Endometrium.</vt:lpstr>
      <vt:lpstr>Slide 2</vt:lpstr>
      <vt:lpstr>Fallopian tubes..</vt:lpstr>
      <vt:lpstr>The tubal factor…..</vt:lpstr>
      <vt:lpstr>When should one start evaluating for tubes?</vt:lpstr>
      <vt:lpstr>How to evaluate the tubal factor?</vt:lpstr>
      <vt:lpstr>Who should be offered Hystero-salpingography (HSG)</vt:lpstr>
      <vt:lpstr>Hystero-salpingography</vt:lpstr>
      <vt:lpstr>Slide 9</vt:lpstr>
      <vt:lpstr>HSG contd.</vt:lpstr>
      <vt:lpstr>Problems during the procedure</vt:lpstr>
      <vt:lpstr>Diagnostic accuracy</vt:lpstr>
      <vt:lpstr>2. Sono-salpingography SSG </vt:lpstr>
      <vt:lpstr>3.Hycosy</vt:lpstr>
      <vt:lpstr>4.  laparoscopy</vt:lpstr>
      <vt:lpstr>Distal tubal obstruction</vt:lpstr>
      <vt:lpstr>Distal tubal Obstruction</vt:lpstr>
      <vt:lpstr>Distal tubal obstruction</vt:lpstr>
      <vt:lpstr>Proximal tubal obstruction</vt:lpstr>
      <vt:lpstr>Proximal tubal disease</vt:lpstr>
      <vt:lpstr>Evaluation of Endometrium</vt:lpstr>
      <vt:lpstr>When should you evaluate Endometrium</vt:lpstr>
      <vt:lpstr>       How to evaluate the endometrial function </vt:lpstr>
      <vt:lpstr>Slide 24</vt:lpstr>
      <vt:lpstr>Slide 25</vt:lpstr>
      <vt:lpstr>Slide 26</vt:lpstr>
      <vt:lpstr>Role of Color Doppler in evaluating Endometrium</vt:lpstr>
      <vt:lpstr>Slide 28</vt:lpstr>
      <vt:lpstr>Role of Hysteroscopy in evaluating Endometrium &amp; the cavity</vt:lpstr>
      <vt:lpstr>Role of Hysteroscopy</vt:lpstr>
      <vt:lpstr>Slide 31</vt:lpstr>
      <vt:lpstr>Nice Guidelines 2004</vt:lpstr>
      <vt:lpstr>Take home message</vt:lpstr>
      <vt:lpstr>Slide 34</vt:lpstr>
      <vt:lpstr>Slide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tubes and endometrium.</dc:title>
  <dc:creator>piyush</dc:creator>
  <cp:lastModifiedBy>Shashwat Gangwar</cp:lastModifiedBy>
  <cp:revision>119</cp:revision>
  <dcterms:created xsi:type="dcterms:W3CDTF">2015-01-06T03:26:37Z</dcterms:created>
  <dcterms:modified xsi:type="dcterms:W3CDTF">2015-01-13T16:14:53Z</dcterms:modified>
</cp:coreProperties>
</file>