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1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6" charset="0"/>
      <a:defRPr sz="2800" kern="1200">
        <a:solidFill>
          <a:schemeClr val="bg1"/>
        </a:solidFill>
        <a:latin typeface="Times New Roman" pitchFamily="16" charset="0"/>
        <a:ea typeface="Microsoft YaHei" charset="-122"/>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sz="2800" kern="1200">
        <a:solidFill>
          <a:schemeClr val="bg1"/>
        </a:solidFill>
        <a:latin typeface="Times New Roman" pitchFamily="16" charset="0"/>
        <a:ea typeface="Microsoft YaHei" charset="-122"/>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sz="2800" kern="1200">
        <a:solidFill>
          <a:schemeClr val="bg1"/>
        </a:solidFill>
        <a:latin typeface="Times New Roman" pitchFamily="16" charset="0"/>
        <a:ea typeface="Microsoft YaHei" charset="-122"/>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sz="2800" kern="1200">
        <a:solidFill>
          <a:schemeClr val="bg1"/>
        </a:solidFill>
        <a:latin typeface="Times New Roman" pitchFamily="16" charset="0"/>
        <a:ea typeface="Microsoft YaHei" charset="-122"/>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sz="2800" kern="1200">
        <a:solidFill>
          <a:schemeClr val="bg1"/>
        </a:solidFill>
        <a:latin typeface="Times New Roman" pitchFamily="16" charset="0"/>
        <a:ea typeface="Microsoft YaHei" charset="-122"/>
        <a:cs typeface="+mn-cs"/>
      </a:defRPr>
    </a:lvl5pPr>
    <a:lvl6pPr marL="2286000" algn="l" defTabSz="914400" rtl="0" eaLnBrk="1" latinLnBrk="0" hangingPunct="1">
      <a:defRPr sz="2800" kern="1200">
        <a:solidFill>
          <a:schemeClr val="bg1"/>
        </a:solidFill>
        <a:latin typeface="Times New Roman" pitchFamily="16" charset="0"/>
        <a:ea typeface="Microsoft YaHei" charset="-122"/>
        <a:cs typeface="+mn-cs"/>
      </a:defRPr>
    </a:lvl6pPr>
    <a:lvl7pPr marL="2743200" algn="l" defTabSz="914400" rtl="0" eaLnBrk="1" latinLnBrk="0" hangingPunct="1">
      <a:defRPr sz="2800" kern="1200">
        <a:solidFill>
          <a:schemeClr val="bg1"/>
        </a:solidFill>
        <a:latin typeface="Times New Roman" pitchFamily="16" charset="0"/>
        <a:ea typeface="Microsoft YaHei" charset="-122"/>
        <a:cs typeface="+mn-cs"/>
      </a:defRPr>
    </a:lvl7pPr>
    <a:lvl8pPr marL="3200400" algn="l" defTabSz="914400" rtl="0" eaLnBrk="1" latinLnBrk="0" hangingPunct="1">
      <a:defRPr sz="2800" kern="1200">
        <a:solidFill>
          <a:schemeClr val="bg1"/>
        </a:solidFill>
        <a:latin typeface="Times New Roman" pitchFamily="16" charset="0"/>
        <a:ea typeface="Microsoft YaHei" charset="-122"/>
        <a:cs typeface="+mn-cs"/>
      </a:defRPr>
    </a:lvl8pPr>
    <a:lvl9pPr marL="3657600" algn="l" defTabSz="914400" rtl="0" eaLnBrk="1" latinLnBrk="0" hangingPunct="1">
      <a:defRPr sz="2800" kern="1200">
        <a:solidFill>
          <a:schemeClr val="bg1"/>
        </a:solidFill>
        <a:latin typeface="Times New Roman" pitchFamily="16" charset="0"/>
        <a:ea typeface="Microsoft YaHei"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w="9360" cap="sq">
            <a:noFill/>
            <a:miter lim="800000"/>
            <a:headEnd/>
            <a:tailEnd/>
          </a:ln>
          <a:effectLst/>
        </p:spPr>
        <p:txBody>
          <a:bodyPr wrap="none" anchor="ctr"/>
          <a:lstStyle/>
          <a:p>
            <a:endParaRPr lang="en-IN"/>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endParaRPr lang="en-IN"/>
          </a:p>
        </p:txBody>
      </p:sp>
      <p:sp>
        <p:nvSpPr>
          <p:cNvPr id="5123" name="Text Box 3"/>
          <p:cNvSpPr txBox="1">
            <a:spLocks noChangeArrowheads="1"/>
          </p:cNvSpPr>
          <p:nvPr/>
        </p:nvSpPr>
        <p:spPr bwMode="auto">
          <a:xfrm>
            <a:off x="0" y="0"/>
            <a:ext cx="2971800" cy="457200"/>
          </a:xfrm>
          <a:prstGeom prst="rect">
            <a:avLst/>
          </a:prstGeom>
          <a:noFill/>
          <a:ln w="9525" cap="flat">
            <a:noFill/>
            <a:round/>
            <a:headEnd/>
            <a:tailEnd/>
          </a:ln>
          <a:effectLst/>
        </p:spPr>
        <p:txBody>
          <a:bodyPr wrap="none" anchor="ctr"/>
          <a:lstStyle/>
          <a:p>
            <a:endParaRPr lang="en-IN"/>
          </a:p>
        </p:txBody>
      </p:sp>
      <p:sp>
        <p:nvSpPr>
          <p:cNvPr id="5124" name="Rectangle 4"/>
          <p:cNvSpPr>
            <a:spLocks noGrp="1" noChangeArrowheads="1"/>
          </p:cNvSpPr>
          <p:nvPr>
            <p:ph type="dt"/>
          </p:nvPr>
        </p:nvSpPr>
        <p:spPr bwMode="auto">
          <a:xfrm>
            <a:off x="3884613" y="0"/>
            <a:ext cx="2968625" cy="4540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endParaRPr lang="en-US"/>
          </a:p>
        </p:txBody>
      </p:sp>
      <p:sp>
        <p:nvSpPr>
          <p:cNvPr id="5125" name="Rectangle 5"/>
          <p:cNvSpPr>
            <a:spLocks noGrp="1" noChangeArrowheads="1"/>
          </p:cNvSpPr>
          <p:nvPr>
            <p:ph type="sldImg"/>
          </p:nvPr>
        </p:nvSpPr>
        <p:spPr bwMode="auto">
          <a:xfrm>
            <a:off x="1143000" y="685800"/>
            <a:ext cx="4568825" cy="3425825"/>
          </a:xfrm>
          <a:prstGeom prst="rect">
            <a:avLst/>
          </a:prstGeom>
          <a:noFill/>
          <a:ln w="12600" cap="sq">
            <a:solidFill>
              <a:srgbClr val="000000"/>
            </a:solidFill>
            <a:miter lim="800000"/>
            <a:headEnd/>
            <a:tailEnd/>
          </a:ln>
          <a:effectLst/>
        </p:spPr>
      </p:sp>
      <p:sp>
        <p:nvSpPr>
          <p:cNvPr id="5126" name="Rectangle 6"/>
          <p:cNvSpPr>
            <a:spLocks noGrp="1" noChangeArrowheads="1"/>
          </p:cNvSpPr>
          <p:nvPr>
            <p:ph type="body"/>
          </p:nvPr>
        </p:nvSpPr>
        <p:spPr bwMode="auto">
          <a:xfrm>
            <a:off x="685800" y="4343400"/>
            <a:ext cx="5483225" cy="41116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en-US" smtClean="0"/>
          </a:p>
        </p:txBody>
      </p:sp>
      <p:sp>
        <p:nvSpPr>
          <p:cNvPr id="5127" name="Text Box 7"/>
          <p:cNvSpPr txBox="1">
            <a:spLocks noChangeArrowheads="1"/>
          </p:cNvSpPr>
          <p:nvPr/>
        </p:nvSpPr>
        <p:spPr bwMode="auto">
          <a:xfrm>
            <a:off x="0" y="8685213"/>
            <a:ext cx="2971800" cy="457200"/>
          </a:xfrm>
          <a:prstGeom prst="rect">
            <a:avLst/>
          </a:prstGeom>
          <a:noFill/>
          <a:ln w="9525" cap="flat">
            <a:noFill/>
            <a:round/>
            <a:headEnd/>
            <a:tailEnd/>
          </a:ln>
          <a:effectLst/>
        </p:spPr>
        <p:txBody>
          <a:bodyPr wrap="none" anchor="ctr"/>
          <a:lstStyle/>
          <a:p>
            <a:endParaRPr lang="en-IN"/>
          </a:p>
        </p:txBody>
      </p:sp>
      <p:sp>
        <p:nvSpPr>
          <p:cNvPr id="5128" name="Rectangle 8"/>
          <p:cNvSpPr>
            <a:spLocks noGrp="1" noChangeArrowheads="1"/>
          </p:cNvSpPr>
          <p:nvPr>
            <p:ph type="sldNum"/>
          </p:nvPr>
        </p:nvSpPr>
        <p:spPr bwMode="auto">
          <a:xfrm>
            <a:off x="3884613" y="8685213"/>
            <a:ext cx="2968625" cy="454025"/>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Arial Unicode MS" charset="0"/>
              </a:defRPr>
            </a:lvl1pPr>
          </a:lstStyle>
          <a:p>
            <a:fld id="{99357C1B-7BB0-438F-A133-F8E6688BF620}"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48DC7EE-909C-499F-9FBB-284C647973B1}" type="slidenum">
              <a:rPr lang="en-US"/>
              <a:pPr/>
              <a:t>1</a:t>
            </a:fld>
            <a:endParaRPr lang="en-US"/>
          </a:p>
        </p:txBody>
      </p:sp>
      <p:sp>
        <p:nvSpPr>
          <p:cNvPr id="1443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438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4438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F3F7E48-A644-438B-90E9-15D4C6B47FB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A6F7B8E-A369-4F5C-B19F-593AEE169465}" type="slidenum">
              <a:rPr lang="en-US"/>
              <a:pPr/>
              <a:t>10</a:t>
            </a:fld>
            <a:endParaRPr lang="en-US"/>
          </a:p>
        </p:txBody>
      </p:sp>
      <p:sp>
        <p:nvSpPr>
          <p:cNvPr id="15360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360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360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7CDF6A4-DF10-43C5-9502-FF4D7092EC1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US" sz="1200">
              <a:solidFill>
                <a:srgbClr val="000000"/>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69410B7-AC71-4C18-B4A3-5F16F9972CC9}" type="slidenum">
              <a:rPr lang="en-US"/>
              <a:pPr/>
              <a:t>100</a:t>
            </a:fld>
            <a:endParaRPr lang="en-US"/>
          </a:p>
        </p:txBody>
      </p:sp>
      <p:sp>
        <p:nvSpPr>
          <p:cNvPr id="24576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576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215E6C5-CE08-415C-8694-3A8FA38C95FB}"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100</a:t>
            </a:fld>
            <a:endParaRPr lang="en-US" sz="120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AFDC6F0-F2DD-4FB3-8C2F-DE2DDC633945}" type="slidenum">
              <a:rPr lang="en-US"/>
              <a:pPr/>
              <a:t>101</a:t>
            </a:fld>
            <a:endParaRPr lang="en-US"/>
          </a:p>
        </p:txBody>
      </p:sp>
      <p:sp>
        <p:nvSpPr>
          <p:cNvPr id="2467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678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678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352DAD4-36C8-4EBF-AC33-C3B7DB4AE64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101</a:t>
            </a:fld>
            <a:endParaRPr lang="en-US" sz="120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9E88035-C988-424A-A1D8-973E77A7F4D3}" type="slidenum">
              <a:rPr lang="en-US"/>
              <a:pPr/>
              <a:t>102</a:t>
            </a:fld>
            <a:endParaRPr lang="en-US"/>
          </a:p>
        </p:txBody>
      </p:sp>
      <p:sp>
        <p:nvSpPr>
          <p:cNvPr id="2478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781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781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6D9D82-2B9D-4804-9449-5DEFD123CF5B}"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102</a:t>
            </a:fld>
            <a:endParaRPr lang="en-US" sz="120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DCCD299-CA5C-48D9-9674-8B4CF80D4D9C}" type="slidenum">
              <a:rPr lang="en-US"/>
              <a:pPr/>
              <a:t>103</a:t>
            </a:fld>
            <a:endParaRPr lang="en-US"/>
          </a:p>
        </p:txBody>
      </p:sp>
      <p:sp>
        <p:nvSpPr>
          <p:cNvPr id="2488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883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883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F4251A6-C2B1-4DBF-82F9-86A990B861B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103</a:t>
            </a:fld>
            <a:endParaRPr lang="en-US" sz="1200">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AEAD987-B21A-45B9-9486-F73FF72104F6}" type="slidenum">
              <a:rPr lang="en-US"/>
              <a:pPr/>
              <a:t>104</a:t>
            </a:fld>
            <a:endParaRPr lang="en-US"/>
          </a:p>
        </p:txBody>
      </p:sp>
      <p:sp>
        <p:nvSpPr>
          <p:cNvPr id="2498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985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625F067-06E6-4B78-939B-D9BA554CBD9B}" type="slidenum">
              <a:rPr lang="en-US"/>
              <a:pPr/>
              <a:t>105</a:t>
            </a:fld>
            <a:endParaRPr lang="en-US"/>
          </a:p>
        </p:txBody>
      </p:sp>
      <p:sp>
        <p:nvSpPr>
          <p:cNvPr id="2508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088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CEAE9E0-3B58-430B-96A6-F59D5306DEAC}" type="slidenum">
              <a:rPr lang="en-US"/>
              <a:pPr/>
              <a:t>106</a:t>
            </a:fld>
            <a:endParaRPr lang="en-US"/>
          </a:p>
        </p:txBody>
      </p:sp>
      <p:sp>
        <p:nvSpPr>
          <p:cNvPr id="25190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190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190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E5669E-C82E-4B57-B7DC-4CAB44327CB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106</a:t>
            </a:fld>
            <a:endParaRPr lang="en-US" sz="120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85472D3-E638-477B-8E1D-C8D64453572C}" type="slidenum">
              <a:rPr lang="en-US"/>
              <a:pPr/>
              <a:t>107</a:t>
            </a:fld>
            <a:endParaRPr lang="en-US"/>
          </a:p>
        </p:txBody>
      </p:sp>
      <p:sp>
        <p:nvSpPr>
          <p:cNvPr id="25292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293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293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7531594-3F88-4FFD-9C87-4D5942FE8580}"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107</a:t>
            </a:fld>
            <a:endParaRPr lang="en-US" sz="120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4FE82CB-80B1-4654-9400-17A165B347C9}" type="slidenum">
              <a:rPr lang="en-US"/>
              <a:pPr/>
              <a:t>108</a:t>
            </a:fld>
            <a:endParaRPr lang="en-US"/>
          </a:p>
        </p:txBody>
      </p:sp>
      <p:sp>
        <p:nvSpPr>
          <p:cNvPr id="25395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395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395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815B135-4701-4D46-98F0-99EE3C08EEC0}"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108</a:t>
            </a:fld>
            <a:endParaRPr lang="en-US" sz="120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B92FD05E-1044-452F-9BC5-0C5F65898E61}" type="slidenum">
              <a:rPr lang="en-US"/>
              <a:pPr/>
              <a:t>109</a:t>
            </a:fld>
            <a:endParaRPr lang="en-US"/>
          </a:p>
        </p:txBody>
      </p:sp>
      <p:sp>
        <p:nvSpPr>
          <p:cNvPr id="25497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497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497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A445C85-EA5D-4C1C-B737-848C38D76BDC}"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109</a:t>
            </a:fld>
            <a:endParaRPr 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2B0213D-745F-40D2-BF34-654D8F2F6E98}" type="slidenum">
              <a:rPr lang="en-US"/>
              <a:pPr/>
              <a:t>11</a:t>
            </a:fld>
            <a:endParaRPr lang="en-US"/>
          </a:p>
        </p:txBody>
      </p:sp>
      <p:sp>
        <p:nvSpPr>
          <p:cNvPr id="15462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462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462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D53DE8F-07A7-4A77-8378-8621C2A037C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US" sz="1200">
              <a:solidFill>
                <a:srgbClr val="000000"/>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B998155-E300-4DB3-A5E2-1EF4678D07DA}" type="slidenum">
              <a:rPr lang="en-US"/>
              <a:pPr/>
              <a:t>110</a:t>
            </a:fld>
            <a:endParaRPr lang="en-US"/>
          </a:p>
        </p:txBody>
      </p:sp>
      <p:sp>
        <p:nvSpPr>
          <p:cNvPr id="25600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600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600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DDD0ACF-2C3A-40C6-92C4-38B3A00608C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110</a:t>
            </a:fld>
            <a:endParaRPr lang="en-US" sz="120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67A747C-4FDF-45B8-851B-2FAC344A41CE}" type="slidenum">
              <a:rPr lang="en-US"/>
              <a:pPr/>
              <a:t>111</a:t>
            </a:fld>
            <a:endParaRPr lang="en-US"/>
          </a:p>
        </p:txBody>
      </p:sp>
      <p:sp>
        <p:nvSpPr>
          <p:cNvPr id="25702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702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702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A267E21-E10B-4D06-AAC9-32F8F8AB3C8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111</a:t>
            </a:fld>
            <a:endParaRPr lang="en-US" sz="1200">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2C6DBA0-9520-4638-978D-CE854D487BA0}" type="slidenum">
              <a:rPr lang="en-US"/>
              <a:pPr/>
              <a:t>112</a:t>
            </a:fld>
            <a:endParaRPr lang="en-US"/>
          </a:p>
        </p:txBody>
      </p:sp>
      <p:sp>
        <p:nvSpPr>
          <p:cNvPr id="25804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805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805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6DB6AE2-3255-435F-ACFA-7D11959DC760}"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112</a:t>
            </a:fld>
            <a:endParaRPr lang="en-US" sz="120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D6C8439-2681-428C-AB07-9B2095E8FE94}" type="slidenum">
              <a:rPr lang="en-US"/>
              <a:pPr/>
              <a:t>113</a:t>
            </a:fld>
            <a:endParaRPr lang="en-US"/>
          </a:p>
        </p:txBody>
      </p:sp>
      <p:sp>
        <p:nvSpPr>
          <p:cNvPr id="25907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907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5907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BF1EE54-EC4A-41B9-8196-EC8E573C56C4}"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113</a:t>
            </a:fld>
            <a:endParaRPr lang="en-US" sz="120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BDD085B8-B94E-4233-9266-42DCA4BC7CE9}" type="slidenum">
              <a:rPr lang="en-US"/>
              <a:pPr/>
              <a:t>114</a:t>
            </a:fld>
            <a:endParaRPr lang="en-US"/>
          </a:p>
        </p:txBody>
      </p:sp>
      <p:sp>
        <p:nvSpPr>
          <p:cNvPr id="26009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009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009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9A93714-C143-4BEF-BDAD-6E2114F1709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114</a:t>
            </a:fld>
            <a:endParaRPr lang="en-US" sz="1200">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67CA726-E214-4808-9773-AFD7175FA16F}" type="slidenum">
              <a:rPr lang="en-US"/>
              <a:pPr/>
              <a:t>115</a:t>
            </a:fld>
            <a:endParaRPr lang="en-US"/>
          </a:p>
        </p:txBody>
      </p:sp>
      <p:sp>
        <p:nvSpPr>
          <p:cNvPr id="26112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112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112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22D692A-412B-45A9-9610-74C79EE4144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115</a:t>
            </a:fld>
            <a:endParaRPr lang="en-US" sz="1200">
              <a:solidFill>
                <a:srgbClr val="000000"/>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D65E9EA-F1D5-458E-B6EE-228D4E94305F}" type="slidenum">
              <a:rPr lang="en-US"/>
              <a:pPr/>
              <a:t>116</a:t>
            </a:fld>
            <a:endParaRPr lang="en-US"/>
          </a:p>
        </p:txBody>
      </p:sp>
      <p:sp>
        <p:nvSpPr>
          <p:cNvPr id="26214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214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214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68FD95-5EBB-48B3-8206-DB0E483F6BD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116</a:t>
            </a:fld>
            <a:endParaRPr lang="en-US" sz="1200">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FB8F7CE-2968-4FE7-B0A3-A8E72B7AD22B}" type="slidenum">
              <a:rPr lang="en-US"/>
              <a:pPr/>
              <a:t>117</a:t>
            </a:fld>
            <a:endParaRPr lang="en-US"/>
          </a:p>
        </p:txBody>
      </p:sp>
      <p:sp>
        <p:nvSpPr>
          <p:cNvPr id="26316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317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317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78B622C-5F90-4DB6-B7D5-9FCBC771E4C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117</a:t>
            </a:fld>
            <a:endParaRPr lang="en-US" sz="1200">
              <a:solidFill>
                <a:srgbClr val="000000"/>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232D53D-66A7-4DD6-8EFE-4CADCE14BFAC}" type="slidenum">
              <a:rPr lang="en-US"/>
              <a:pPr/>
              <a:t>118</a:t>
            </a:fld>
            <a:endParaRPr lang="en-US"/>
          </a:p>
        </p:txBody>
      </p:sp>
      <p:sp>
        <p:nvSpPr>
          <p:cNvPr id="26419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419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419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F0518B0-3675-4A9D-9733-C7D78CBE9B79}"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118</a:t>
            </a:fld>
            <a:endParaRPr lang="en-US" sz="1200">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D32E611-3DA0-423C-A4FF-04BE68999C20}" type="slidenum">
              <a:rPr lang="en-US"/>
              <a:pPr/>
              <a:t>119</a:t>
            </a:fld>
            <a:endParaRPr lang="en-US"/>
          </a:p>
        </p:txBody>
      </p:sp>
      <p:sp>
        <p:nvSpPr>
          <p:cNvPr id="26521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521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521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26A5DAB-A7FE-4170-B7EC-2494CCFE436C}"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119</a:t>
            </a:fld>
            <a:endParaRPr 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6E4297D-8B9F-4874-8AAE-758557AE8156}" type="slidenum">
              <a:rPr lang="en-US"/>
              <a:pPr/>
              <a:t>12</a:t>
            </a:fld>
            <a:endParaRPr lang="en-US"/>
          </a:p>
        </p:txBody>
      </p:sp>
      <p:sp>
        <p:nvSpPr>
          <p:cNvPr id="15564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565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565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5B50259-92F8-46A4-9030-1DC0E433B569}"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US" sz="1200">
              <a:solidFill>
                <a:srgbClr val="000000"/>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F2CAEB3-A1F8-4479-AEEA-75A2913F2D57}" type="slidenum">
              <a:rPr lang="en-US"/>
              <a:pPr/>
              <a:t>120</a:t>
            </a:fld>
            <a:endParaRPr lang="en-US"/>
          </a:p>
        </p:txBody>
      </p:sp>
      <p:sp>
        <p:nvSpPr>
          <p:cNvPr id="26624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624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624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435C3CB-09D4-4A1C-8EE2-65699010D69C}"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120</a:t>
            </a:fld>
            <a:endParaRPr lang="en-US" sz="1200">
              <a:solidFill>
                <a:srgbClr val="000000"/>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15BAC5A-1D30-4F12-8334-6414F2D29481}" type="slidenum">
              <a:rPr lang="en-US"/>
              <a:pPr/>
              <a:t>121</a:t>
            </a:fld>
            <a:endParaRPr lang="en-US"/>
          </a:p>
        </p:txBody>
      </p:sp>
      <p:sp>
        <p:nvSpPr>
          <p:cNvPr id="26726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726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726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6A10678-161D-404A-93CC-9457E8A31C5B}"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121</a:t>
            </a:fld>
            <a:endParaRPr lang="en-IN" sz="1200">
              <a:solidFill>
                <a:srgbClr val="000000"/>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8F026C4-DDD3-44BE-9B3D-03BE0A114990}" type="slidenum">
              <a:rPr lang="en-US"/>
              <a:pPr/>
              <a:t>122</a:t>
            </a:fld>
            <a:endParaRPr lang="en-US"/>
          </a:p>
        </p:txBody>
      </p:sp>
      <p:sp>
        <p:nvSpPr>
          <p:cNvPr id="26828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829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829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79FB1EF-E358-4A8D-854E-BD0B44C97368}"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122</a:t>
            </a:fld>
            <a:endParaRPr lang="en-IN" sz="1200">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54E9BF8-9A6A-407D-8F20-50CAD64F1F7A}" type="slidenum">
              <a:rPr lang="en-US"/>
              <a:pPr/>
              <a:t>123</a:t>
            </a:fld>
            <a:endParaRPr lang="en-US"/>
          </a:p>
        </p:txBody>
      </p:sp>
      <p:sp>
        <p:nvSpPr>
          <p:cNvPr id="26931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931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6931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81020FB-3567-473B-B97C-E4B25B959591}"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123</a:t>
            </a:fld>
            <a:endParaRPr lang="en-IN" sz="1200">
              <a:solidFill>
                <a:srgbClr val="000000"/>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B14C857-EE4E-4FF2-9D84-A46C83B60EB6}" type="slidenum">
              <a:rPr lang="en-US"/>
              <a:pPr/>
              <a:t>124</a:t>
            </a:fld>
            <a:endParaRPr lang="en-US"/>
          </a:p>
        </p:txBody>
      </p:sp>
      <p:sp>
        <p:nvSpPr>
          <p:cNvPr id="27033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033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033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3C0F577-518A-486E-AE80-05A52A4F18AD}"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124</a:t>
            </a:fld>
            <a:endParaRPr lang="en-IN" sz="1200">
              <a:solidFill>
                <a:srgbClr val="000000"/>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B3AD4FD-3D7E-4499-BECC-C0738A797DAC}" type="slidenum">
              <a:rPr lang="en-US"/>
              <a:pPr/>
              <a:t>125</a:t>
            </a:fld>
            <a:endParaRPr lang="en-US"/>
          </a:p>
        </p:txBody>
      </p:sp>
      <p:sp>
        <p:nvSpPr>
          <p:cNvPr id="27136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136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136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E125B88-5757-460D-92DC-BD1DF35FBA29}"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125</a:t>
            </a:fld>
            <a:endParaRPr lang="en-IN" sz="1200">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BFE9A07-63D6-422C-8900-438D36AD83CA}" type="slidenum">
              <a:rPr lang="en-US"/>
              <a:pPr/>
              <a:t>126</a:t>
            </a:fld>
            <a:endParaRPr lang="en-US"/>
          </a:p>
        </p:txBody>
      </p:sp>
      <p:sp>
        <p:nvSpPr>
          <p:cNvPr id="2723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238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238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DF7A6CE-93B6-4647-B4A5-25537D6DD7F1}"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126</a:t>
            </a:fld>
            <a:endParaRPr lang="en-IN" sz="1200">
              <a:solidFill>
                <a:srgbClr val="000000"/>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B593DD8-0B1F-44F8-88B9-F4D18297C53C}" type="slidenum">
              <a:rPr lang="en-US"/>
              <a:pPr/>
              <a:t>127</a:t>
            </a:fld>
            <a:endParaRPr lang="en-US"/>
          </a:p>
        </p:txBody>
      </p:sp>
      <p:sp>
        <p:nvSpPr>
          <p:cNvPr id="2734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341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341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5758D86-0F0F-46F8-9B7C-577CEA096394}"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127</a:t>
            </a:fld>
            <a:endParaRPr lang="en-IN" sz="1200">
              <a:solidFill>
                <a:srgbClr val="000000"/>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A8F7E9C-8BF3-4723-B6DA-388A831242CB}" type="slidenum">
              <a:rPr lang="en-US"/>
              <a:pPr/>
              <a:t>128</a:t>
            </a:fld>
            <a:endParaRPr lang="en-US"/>
          </a:p>
        </p:txBody>
      </p:sp>
      <p:sp>
        <p:nvSpPr>
          <p:cNvPr id="2744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443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443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9B61FD4-AA87-415C-A4E9-665BA32383B2}"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128</a:t>
            </a:fld>
            <a:endParaRPr lang="en-IN" sz="1200">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56C42A2-9483-410E-8DC0-33BEF0BE6CD5}" type="slidenum">
              <a:rPr lang="en-US"/>
              <a:pPr/>
              <a:t>129</a:t>
            </a:fld>
            <a:endParaRPr lang="en-US"/>
          </a:p>
        </p:txBody>
      </p:sp>
      <p:sp>
        <p:nvSpPr>
          <p:cNvPr id="2754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545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545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C7CE5E7-AFA9-4D3D-80DF-E25597E2FAF2}"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129</a:t>
            </a:fld>
            <a:endParaRPr lang="en-IN"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8F7E381-D30B-40CE-8929-39873D42B219}" type="slidenum">
              <a:rPr lang="en-US"/>
              <a:pPr/>
              <a:t>13</a:t>
            </a:fld>
            <a:endParaRPr lang="en-US"/>
          </a:p>
        </p:txBody>
      </p:sp>
      <p:sp>
        <p:nvSpPr>
          <p:cNvPr id="15667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667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667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910DDC2-CAE8-4B07-B8DB-A97677ABFB3E}"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US" sz="1200">
              <a:solidFill>
                <a:srgbClr val="000000"/>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8368E64-73F9-49BA-9453-3540C8D90EBF}" type="slidenum">
              <a:rPr lang="en-US"/>
              <a:pPr/>
              <a:t>130</a:t>
            </a:fld>
            <a:endParaRPr lang="en-US"/>
          </a:p>
        </p:txBody>
      </p:sp>
      <p:sp>
        <p:nvSpPr>
          <p:cNvPr id="2764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648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648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C55C7AE-018F-44A7-A7AE-AF9B33E8387E}"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130</a:t>
            </a:fld>
            <a:endParaRPr lang="en-IN" sz="1200">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D044880-D0A9-4832-8531-927C47405793}" type="slidenum">
              <a:rPr lang="en-US"/>
              <a:pPr/>
              <a:t>131</a:t>
            </a:fld>
            <a:endParaRPr lang="en-US"/>
          </a:p>
        </p:txBody>
      </p:sp>
      <p:sp>
        <p:nvSpPr>
          <p:cNvPr id="27750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750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750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C58C4DE-85FB-41B2-B81B-972AAA06B483}"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131</a:t>
            </a:fld>
            <a:endParaRPr lang="en-IN" sz="1200">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8DE8BF5-19C2-44E6-B9A2-CE6052E2A3F9}" type="slidenum">
              <a:rPr lang="en-US"/>
              <a:pPr/>
              <a:t>132</a:t>
            </a:fld>
            <a:endParaRPr lang="en-US"/>
          </a:p>
        </p:txBody>
      </p:sp>
      <p:sp>
        <p:nvSpPr>
          <p:cNvPr id="27852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853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853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AC77F08-5C1C-43E0-AEF9-8038E1AC98C6}"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132</a:t>
            </a:fld>
            <a:endParaRPr lang="en-IN" sz="1200">
              <a:solidFill>
                <a:srgbClr val="000000"/>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AD86488-E400-4F5E-BE56-B45EC65555AC}" type="slidenum">
              <a:rPr lang="en-US"/>
              <a:pPr/>
              <a:t>133</a:t>
            </a:fld>
            <a:endParaRPr lang="en-US"/>
          </a:p>
        </p:txBody>
      </p:sp>
      <p:sp>
        <p:nvSpPr>
          <p:cNvPr id="27955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7955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7955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633C677-4573-4C5B-8C7F-F9F8D85D0A7F}"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133</a:t>
            </a:fld>
            <a:endParaRPr lang="en-IN" sz="1200">
              <a:solidFill>
                <a:srgbClr val="000000"/>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499B3C2-3B8B-4443-A3C0-C945178E2F24}" type="slidenum">
              <a:rPr lang="en-US"/>
              <a:pPr/>
              <a:t>134</a:t>
            </a:fld>
            <a:endParaRPr lang="en-US"/>
          </a:p>
        </p:txBody>
      </p:sp>
      <p:sp>
        <p:nvSpPr>
          <p:cNvPr id="28057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057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8057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3EF7577-6329-4BFF-931B-66A5F68E61B9}"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134</a:t>
            </a:fld>
            <a:endParaRPr lang="en-IN" sz="1200">
              <a:solidFill>
                <a:srgbClr val="000000"/>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3E4FF7A-93FE-49D8-A6F8-CEF520D88E9F}" type="slidenum">
              <a:rPr lang="en-US"/>
              <a:pPr/>
              <a:t>135</a:t>
            </a:fld>
            <a:endParaRPr lang="en-US"/>
          </a:p>
        </p:txBody>
      </p:sp>
      <p:sp>
        <p:nvSpPr>
          <p:cNvPr id="28160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160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8160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3522749-AC31-484E-9D5D-D4C4F0F51B9E}"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135</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3E9D7EB-8A93-4F83-A648-BE48542C83BA}" type="slidenum">
              <a:rPr lang="en-US"/>
              <a:pPr/>
              <a:t>14</a:t>
            </a:fld>
            <a:endParaRPr lang="en-US"/>
          </a:p>
        </p:txBody>
      </p:sp>
      <p:sp>
        <p:nvSpPr>
          <p:cNvPr id="15769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769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769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F17EB74-2084-446B-8E7F-84D9434FD22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6D11B2C-5731-4348-A6C1-BE82FCE52118}" type="slidenum">
              <a:rPr lang="en-US"/>
              <a:pPr/>
              <a:t>15</a:t>
            </a:fld>
            <a:endParaRPr lang="en-US"/>
          </a:p>
        </p:txBody>
      </p:sp>
      <p:sp>
        <p:nvSpPr>
          <p:cNvPr id="15872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872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872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58B1208-6258-4F52-8DF6-5A6E6E303BA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562D66E-3780-47D0-A003-D7448B7D2CDD}" type="slidenum">
              <a:rPr lang="en-US"/>
              <a:pPr/>
              <a:t>16</a:t>
            </a:fld>
            <a:endParaRPr lang="en-US"/>
          </a:p>
        </p:txBody>
      </p:sp>
      <p:sp>
        <p:nvSpPr>
          <p:cNvPr id="15974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974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974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AAC1509-0E10-4344-917B-59CF1B08D2A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F07912F-A225-47F9-9261-6B770ADD9A43}" type="slidenum">
              <a:rPr lang="en-US"/>
              <a:pPr/>
              <a:t>17</a:t>
            </a:fld>
            <a:endParaRPr lang="en-US"/>
          </a:p>
        </p:txBody>
      </p:sp>
      <p:sp>
        <p:nvSpPr>
          <p:cNvPr id="16076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077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077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AEC4B8F-B378-43F7-8687-E57E8672149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1EC1559-9229-49C1-92AB-908168E22D51}" type="slidenum">
              <a:rPr lang="en-US"/>
              <a:pPr/>
              <a:t>18</a:t>
            </a:fld>
            <a:endParaRPr lang="en-US"/>
          </a:p>
        </p:txBody>
      </p:sp>
      <p:sp>
        <p:nvSpPr>
          <p:cNvPr id="16179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179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179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AD0FFC-4C63-4C51-A66F-145F6B81BA08}"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9918F59-280E-4C26-BFAF-679263B9A06F}" type="slidenum">
              <a:rPr lang="en-US"/>
              <a:pPr/>
              <a:t>19</a:t>
            </a:fld>
            <a:endParaRPr lang="en-US"/>
          </a:p>
        </p:txBody>
      </p:sp>
      <p:sp>
        <p:nvSpPr>
          <p:cNvPr id="16281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281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281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03ED17-165A-44CA-AB0E-4B5B9E82AE3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0344FF7-C961-4D8C-B5BF-DE0D0707A43F}" type="slidenum">
              <a:rPr lang="en-US"/>
              <a:pPr/>
              <a:t>2</a:t>
            </a:fld>
            <a:endParaRPr lang="en-US"/>
          </a:p>
        </p:txBody>
      </p:sp>
      <p:sp>
        <p:nvSpPr>
          <p:cNvPr id="1454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4541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B75A4D6-DC4A-475D-9EA6-53688E59AED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D22381D-FAB9-4005-BD6E-3CF89A97BF61}" type="slidenum">
              <a:rPr lang="en-US"/>
              <a:pPr/>
              <a:t>20</a:t>
            </a:fld>
            <a:endParaRPr lang="en-US"/>
          </a:p>
        </p:txBody>
      </p:sp>
      <p:sp>
        <p:nvSpPr>
          <p:cNvPr id="16384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4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384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F632A67-15CF-4C14-9192-0ADC94C539EB}"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B2C823E-42F4-43C0-B1E5-D7D3D48B3A1A}" type="slidenum">
              <a:rPr lang="en-US"/>
              <a:pPr/>
              <a:t>21</a:t>
            </a:fld>
            <a:endParaRPr lang="en-US"/>
          </a:p>
        </p:txBody>
      </p:sp>
      <p:sp>
        <p:nvSpPr>
          <p:cNvPr id="16486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486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F5B960A-C2B5-4F9A-8A69-9022BEB04E2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9042AE6-5D90-4234-9554-16263E669488}" type="slidenum">
              <a:rPr lang="en-US"/>
              <a:pPr/>
              <a:t>22</a:t>
            </a:fld>
            <a:endParaRPr lang="en-US"/>
          </a:p>
        </p:txBody>
      </p:sp>
      <p:sp>
        <p:nvSpPr>
          <p:cNvPr id="16588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589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589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87997E4-23CF-445B-97B7-F0A73017FE4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9E5CC29-42A8-4F06-9E96-B7163952F582}" type="slidenum">
              <a:rPr lang="en-US"/>
              <a:pPr/>
              <a:t>23</a:t>
            </a:fld>
            <a:endParaRPr lang="en-US"/>
          </a:p>
        </p:txBody>
      </p:sp>
      <p:sp>
        <p:nvSpPr>
          <p:cNvPr id="16691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91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691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379C5A6-3E8A-42F4-9D11-66B9DE82AEC9}"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AD89FE0-B466-4E0F-807D-63768BAB9489}" type="slidenum">
              <a:rPr lang="en-US"/>
              <a:pPr/>
              <a:t>24</a:t>
            </a:fld>
            <a:endParaRPr lang="en-US"/>
          </a:p>
        </p:txBody>
      </p:sp>
      <p:sp>
        <p:nvSpPr>
          <p:cNvPr id="16793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93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793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0A38F04-E9E7-4790-B4B6-FE8DFD1E73D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9BE28C1-DBE4-4821-9995-BA33D5FE2B45}" type="slidenum">
              <a:rPr lang="en-US"/>
              <a:pPr/>
              <a:t>25</a:t>
            </a:fld>
            <a:endParaRPr lang="en-US"/>
          </a:p>
        </p:txBody>
      </p:sp>
      <p:sp>
        <p:nvSpPr>
          <p:cNvPr id="16896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896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6896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435430A-4DA5-4A54-8BCF-0CFBCF5A6D0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56D5932-A074-43F7-A325-E4FC39CC8B18}" type="slidenum">
              <a:rPr lang="en-US"/>
              <a:pPr/>
              <a:t>26</a:t>
            </a:fld>
            <a:endParaRPr lang="en-US"/>
          </a:p>
        </p:txBody>
      </p:sp>
      <p:sp>
        <p:nvSpPr>
          <p:cNvPr id="1699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998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358240A-9969-4AFC-BDD3-A30082977F49}" type="slidenum">
              <a:rPr lang="en-US"/>
              <a:pPr/>
              <a:t>27</a:t>
            </a:fld>
            <a:endParaRPr lang="en-US"/>
          </a:p>
        </p:txBody>
      </p:sp>
      <p:sp>
        <p:nvSpPr>
          <p:cNvPr id="1710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101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7101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9A7DDCC-0B04-4782-A98E-17F0BEF56DE1}"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27</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48DB1E3-5E26-4DE2-AFB7-9B10DAB37A4F}" type="slidenum">
              <a:rPr lang="en-US"/>
              <a:pPr/>
              <a:t>28</a:t>
            </a:fld>
            <a:endParaRPr lang="en-US"/>
          </a:p>
        </p:txBody>
      </p:sp>
      <p:sp>
        <p:nvSpPr>
          <p:cNvPr id="1720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4" name="Rectangle 2"/>
          <p:cNvSpPr txBox="1">
            <a:spLocks noChangeArrowheads="1"/>
          </p:cNvSpPr>
          <p:nvPr>
            <p:ph type="body" idx="1"/>
          </p:nvPr>
        </p:nvSpPr>
        <p:spPr bwMode="auto">
          <a:xfrm>
            <a:off x="914400" y="4343400"/>
            <a:ext cx="50292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13E9B01F-E1A1-4A0D-A8B6-681FBE69B6C2}" type="slidenum">
              <a:rPr lang="en-US"/>
              <a:pPr/>
              <a:t>29</a:t>
            </a:fld>
            <a:endParaRPr lang="en-US"/>
          </a:p>
        </p:txBody>
      </p:sp>
      <p:sp>
        <p:nvSpPr>
          <p:cNvPr id="1730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B95E172-0B70-41EC-A9BA-45278FC89B0D}" type="slidenum">
              <a:rPr lang="en-US"/>
              <a:pPr/>
              <a:t>3</a:t>
            </a:fld>
            <a:endParaRPr lang="en-US"/>
          </a:p>
        </p:txBody>
      </p:sp>
      <p:sp>
        <p:nvSpPr>
          <p:cNvPr id="1464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643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4643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98A3048-6DAB-4B1E-9DF2-3266450FD58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2896FB5-3B40-4D01-BC3A-B1868E4BA963}" type="slidenum">
              <a:rPr lang="en-US"/>
              <a:pPr/>
              <a:t>30</a:t>
            </a:fld>
            <a:endParaRPr lang="en-US"/>
          </a:p>
        </p:txBody>
      </p:sp>
      <p:sp>
        <p:nvSpPr>
          <p:cNvPr id="1740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08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7408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AD991D2-B0AB-40BA-9B7A-035F56B0CD8B}"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3146D078-FE62-4908-9B21-FAF89AC061FD}" type="slidenum">
              <a:rPr lang="en-US"/>
              <a:pPr/>
              <a:t>31</a:t>
            </a:fld>
            <a:endParaRPr lang="en-US"/>
          </a:p>
        </p:txBody>
      </p:sp>
      <p:sp>
        <p:nvSpPr>
          <p:cNvPr id="17510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5106" name="Rectangle 2"/>
          <p:cNvSpPr txBox="1">
            <a:spLocks noChangeArrowheads="1"/>
          </p:cNvSpPr>
          <p:nvPr>
            <p:ph type="body" idx="1"/>
          </p:nvPr>
        </p:nvSpPr>
        <p:spPr bwMode="auto">
          <a:xfrm>
            <a:off x="914400" y="4343400"/>
            <a:ext cx="50292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6D52EA5-6AF5-47AD-8793-6D5007813852}" type="slidenum">
              <a:rPr lang="en-US"/>
              <a:pPr/>
              <a:t>32</a:t>
            </a:fld>
            <a:endParaRPr lang="en-US"/>
          </a:p>
        </p:txBody>
      </p:sp>
      <p:sp>
        <p:nvSpPr>
          <p:cNvPr id="17612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613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7613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8C0779D-B6BE-40BE-9106-A0778B9A08FD}"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32</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7EB5138-9EC3-4680-A213-A53B549552A4}" type="slidenum">
              <a:rPr lang="en-US"/>
              <a:pPr/>
              <a:t>33</a:t>
            </a:fld>
            <a:endParaRPr lang="en-US"/>
          </a:p>
        </p:txBody>
      </p:sp>
      <p:sp>
        <p:nvSpPr>
          <p:cNvPr id="17715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715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7715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CD1DF99-20E8-43AC-A39E-4F677FF5818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33</a:t>
            </a:fld>
            <a:endParaRPr 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E979E80-EBDA-4962-A243-D15E33724B7F}" type="slidenum">
              <a:rPr lang="en-US"/>
              <a:pPr/>
              <a:t>34</a:t>
            </a:fld>
            <a:endParaRPr lang="en-US"/>
          </a:p>
        </p:txBody>
      </p:sp>
      <p:sp>
        <p:nvSpPr>
          <p:cNvPr id="17817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7817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4F1145B-3169-47CA-9E8D-04AAC5FB2AC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D15D069-5369-4EB8-99BE-9CEC87DA77E1}" type="slidenum">
              <a:rPr lang="en-US"/>
              <a:pPr/>
              <a:t>35</a:t>
            </a:fld>
            <a:endParaRPr lang="en-US"/>
          </a:p>
        </p:txBody>
      </p:sp>
      <p:sp>
        <p:nvSpPr>
          <p:cNvPr id="17920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7920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4DA942B-8190-45F9-B825-6C12550BFB8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C865619-A0D7-4651-9CE8-07A9F95FF9FD}" type="slidenum">
              <a:rPr lang="en-US"/>
              <a:pPr/>
              <a:t>36</a:t>
            </a:fld>
            <a:endParaRPr lang="en-US"/>
          </a:p>
        </p:txBody>
      </p:sp>
      <p:sp>
        <p:nvSpPr>
          <p:cNvPr id="18022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022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022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EBD8EF6-7A25-4729-B323-9FEA60FB141B}"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36</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273C9ED-3F9F-4C00-A97A-9B205E1626AA}" type="slidenum">
              <a:rPr lang="en-US"/>
              <a:pPr/>
              <a:t>37</a:t>
            </a:fld>
            <a:endParaRPr lang="en-US"/>
          </a:p>
        </p:txBody>
      </p:sp>
      <p:sp>
        <p:nvSpPr>
          <p:cNvPr id="18124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125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125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D3ACF14-77C8-4705-BCA8-B6AB8F6DCB5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37</a:t>
            </a:fld>
            <a:endParaRPr 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AFB1B66-08A7-4CA4-ABA7-782C567AE186}" type="slidenum">
              <a:rPr lang="en-US"/>
              <a:pPr/>
              <a:t>38</a:t>
            </a:fld>
            <a:endParaRPr lang="en-US"/>
          </a:p>
        </p:txBody>
      </p:sp>
      <p:sp>
        <p:nvSpPr>
          <p:cNvPr id="18227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227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AF2A9A-3120-4916-8EEA-D6F841119B1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38</a:t>
            </a:fld>
            <a:endParaRPr 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E1B2AE6-8AC9-4DF9-B398-926D898F7E71}" type="slidenum">
              <a:rPr lang="en-US"/>
              <a:pPr/>
              <a:t>39</a:t>
            </a:fld>
            <a:endParaRPr lang="en-US"/>
          </a:p>
        </p:txBody>
      </p:sp>
      <p:sp>
        <p:nvSpPr>
          <p:cNvPr id="18329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329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329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998232F-E701-4B60-A8CF-B15241F3901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39</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FEED8C9-2C84-4B90-BA3C-3F9D9C12CAB5}" type="slidenum">
              <a:rPr lang="en-US"/>
              <a:pPr/>
              <a:t>4</a:t>
            </a:fld>
            <a:endParaRPr lang="en-US"/>
          </a:p>
        </p:txBody>
      </p:sp>
      <p:sp>
        <p:nvSpPr>
          <p:cNvPr id="1474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4745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074969F-557C-45F9-8454-A386C88260D1}"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D59AE4E9-5A31-4DB5-9DB4-225E921B5B6A}" type="slidenum">
              <a:rPr lang="en-US"/>
              <a:pPr/>
              <a:t>40</a:t>
            </a:fld>
            <a:endParaRPr lang="en-US"/>
          </a:p>
        </p:txBody>
      </p:sp>
      <p:sp>
        <p:nvSpPr>
          <p:cNvPr id="18432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2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432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A6DCC4F-04D5-4F97-9EE0-C73559DBA348}"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40</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F96B3B3-19E3-4319-8F38-3592E7AF4875}" type="slidenum">
              <a:rPr lang="en-US"/>
              <a:pPr/>
              <a:t>41</a:t>
            </a:fld>
            <a:endParaRPr lang="en-US"/>
          </a:p>
        </p:txBody>
      </p:sp>
      <p:sp>
        <p:nvSpPr>
          <p:cNvPr id="18534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34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534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2A85875-AA7D-4ABC-8F1C-5562B84968CB}"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41</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E85D1F7-3EB9-4C31-BDF2-C7E739C6D645}" type="slidenum">
              <a:rPr lang="en-US"/>
              <a:pPr/>
              <a:t>42</a:t>
            </a:fld>
            <a:endParaRPr lang="en-US"/>
          </a:p>
        </p:txBody>
      </p:sp>
      <p:sp>
        <p:nvSpPr>
          <p:cNvPr id="18636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637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637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86D84D2-7211-40C7-A4C1-B86A8B370C1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42</a:t>
            </a:fld>
            <a:endParaRPr 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BEF86D27-2D9D-40D9-AF8B-8878A26DFF7D}" type="slidenum">
              <a:rPr lang="en-US"/>
              <a:pPr/>
              <a:t>43</a:t>
            </a:fld>
            <a:endParaRPr lang="en-US"/>
          </a:p>
        </p:txBody>
      </p:sp>
      <p:sp>
        <p:nvSpPr>
          <p:cNvPr id="18739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7394" name="Rectangle 2"/>
          <p:cNvSpPr txBox="1">
            <a:spLocks noChangeArrowheads="1"/>
          </p:cNvSpPr>
          <p:nvPr>
            <p:ph type="body" idx="1"/>
          </p:nvPr>
        </p:nvSpPr>
        <p:spPr bwMode="auto">
          <a:xfrm>
            <a:off x="914400" y="4343400"/>
            <a:ext cx="50292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B68515B-F392-45B7-A7D7-2C04FD53988E}" type="slidenum">
              <a:rPr lang="en-US"/>
              <a:pPr/>
              <a:t>44</a:t>
            </a:fld>
            <a:endParaRPr lang="en-US"/>
          </a:p>
        </p:txBody>
      </p:sp>
      <p:sp>
        <p:nvSpPr>
          <p:cNvPr id="18841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841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841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39FAAC7-C808-4D9E-A5F5-3D4C9F66D3C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44</a:t>
            </a:fld>
            <a:endParaRPr 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E4B136A-FBBD-4CB8-AED8-19147107305C}" type="slidenum">
              <a:rPr lang="en-US"/>
              <a:pPr/>
              <a:t>45</a:t>
            </a:fld>
            <a:endParaRPr lang="en-US"/>
          </a:p>
        </p:txBody>
      </p:sp>
      <p:sp>
        <p:nvSpPr>
          <p:cNvPr id="18944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944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8944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92CF1AF-F501-4484-B819-AE53DEFD8768}"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45</a:t>
            </a:fld>
            <a:endParaRPr 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1A24D31-4D83-45CF-AF35-33BAD5B848A7}" type="slidenum">
              <a:rPr lang="en-US"/>
              <a:pPr/>
              <a:t>46</a:t>
            </a:fld>
            <a:endParaRPr lang="en-US"/>
          </a:p>
        </p:txBody>
      </p:sp>
      <p:sp>
        <p:nvSpPr>
          <p:cNvPr id="19046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046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046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4B9A468-845F-46CF-9730-656E4F7381D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46</a:t>
            </a:fld>
            <a:endParaRPr lang="en-US" sz="120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43863D1-B37B-4091-8D8A-4C7707874A4B}" type="slidenum">
              <a:rPr lang="en-US"/>
              <a:pPr/>
              <a:t>47</a:t>
            </a:fld>
            <a:endParaRPr lang="en-US"/>
          </a:p>
        </p:txBody>
      </p:sp>
      <p:sp>
        <p:nvSpPr>
          <p:cNvPr id="19148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149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AEAAC45-B68C-4877-850F-EEE9C0BA62D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47</a:t>
            </a:fld>
            <a:endParaRPr 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C0A2363-2239-4C7B-8688-AF3DB3494F43}" type="slidenum">
              <a:rPr lang="en-US"/>
              <a:pPr/>
              <a:t>48</a:t>
            </a:fld>
            <a:endParaRPr lang="en-US"/>
          </a:p>
        </p:txBody>
      </p:sp>
      <p:sp>
        <p:nvSpPr>
          <p:cNvPr id="19251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251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E18859A-6D9D-4010-BE4D-856D8EC45EB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48</a:t>
            </a:fld>
            <a:endParaRPr 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B1EE854F-685B-4018-A9FF-AB64E299CA4B}" type="slidenum">
              <a:rPr lang="en-US"/>
              <a:pPr/>
              <a:t>49</a:t>
            </a:fld>
            <a:endParaRPr lang="en-US"/>
          </a:p>
        </p:txBody>
      </p:sp>
      <p:sp>
        <p:nvSpPr>
          <p:cNvPr id="19353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353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353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EF06F0C-B108-47B1-B431-0652F0A81CCC}"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81D8953-53E4-42A0-A3E1-16175B64E0A5}" type="slidenum">
              <a:rPr lang="en-US"/>
              <a:pPr/>
              <a:t>5</a:t>
            </a:fld>
            <a:endParaRPr lang="en-US"/>
          </a:p>
        </p:txBody>
      </p:sp>
      <p:sp>
        <p:nvSpPr>
          <p:cNvPr id="1484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848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4848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19AAE51-A4A4-4D17-A5CD-E19A3F392268}"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endParaRPr 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4A60A99-FB72-41E8-B251-550A5D2664F9}" type="slidenum">
              <a:rPr lang="en-US"/>
              <a:pPr/>
              <a:t>50</a:t>
            </a:fld>
            <a:endParaRPr lang="en-US"/>
          </a:p>
        </p:txBody>
      </p:sp>
      <p:sp>
        <p:nvSpPr>
          <p:cNvPr id="19456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456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A2E0252-B715-4ACF-AB29-CA0A858F97C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50</a:t>
            </a:fld>
            <a:endParaRPr 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46B571F-0854-4EC4-BDDE-DBAF63C14F7F}" type="slidenum">
              <a:rPr lang="en-US"/>
              <a:pPr/>
              <a:t>51</a:t>
            </a:fld>
            <a:endParaRPr lang="en-US"/>
          </a:p>
        </p:txBody>
      </p:sp>
      <p:sp>
        <p:nvSpPr>
          <p:cNvPr id="1955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558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558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C70AA0B-4D08-4E3F-B343-F4DC398281CE}"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51</a:t>
            </a:fld>
            <a:endParaRPr 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4E770FC-A371-4A4D-9442-A457F0AF7770}" type="slidenum">
              <a:rPr lang="en-US"/>
              <a:pPr/>
              <a:t>52</a:t>
            </a:fld>
            <a:endParaRPr lang="en-US"/>
          </a:p>
        </p:txBody>
      </p:sp>
      <p:sp>
        <p:nvSpPr>
          <p:cNvPr id="1966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661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C251088-7AD4-4ACE-9D17-DB6C14FBA85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52</a:t>
            </a:fld>
            <a:endParaRPr 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BB7B9ACE-A4A7-48FF-923D-AB0F98329ADB}" type="slidenum">
              <a:rPr lang="en-US"/>
              <a:pPr/>
              <a:t>53</a:t>
            </a:fld>
            <a:endParaRPr lang="en-US"/>
          </a:p>
        </p:txBody>
      </p:sp>
      <p:sp>
        <p:nvSpPr>
          <p:cNvPr id="1976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763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763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38DA12C-AAC8-423E-B5D9-CB52300C613C}"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53</a:t>
            </a:fld>
            <a:endParaRPr 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B010286-AF56-4831-8ACE-6CC4D979A4AF}" type="slidenum">
              <a:rPr lang="en-US"/>
              <a:pPr/>
              <a:t>54</a:t>
            </a:fld>
            <a:endParaRPr lang="en-US"/>
          </a:p>
        </p:txBody>
      </p:sp>
      <p:sp>
        <p:nvSpPr>
          <p:cNvPr id="1986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865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5F2BF9A-5BEC-4E3F-B02B-2C38F9CFB49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54</a:t>
            </a:fld>
            <a:endParaRPr 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A652E4F-12D7-43CB-ADDD-D58B8A631B35}" type="slidenum">
              <a:rPr lang="en-US"/>
              <a:pPr/>
              <a:t>55</a:t>
            </a:fld>
            <a:endParaRPr lang="en-US"/>
          </a:p>
        </p:txBody>
      </p:sp>
      <p:sp>
        <p:nvSpPr>
          <p:cNvPr id="1996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968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9968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15D3D86-4210-42D4-8D1A-6165B69F6370}"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55</a:t>
            </a:fld>
            <a:endParaRPr 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32BB867A-5166-4FE2-AD76-8657DC104A2C}" type="slidenum">
              <a:rPr lang="en-US"/>
              <a:pPr/>
              <a:t>56</a:t>
            </a:fld>
            <a:endParaRPr lang="en-US"/>
          </a:p>
        </p:txBody>
      </p:sp>
      <p:sp>
        <p:nvSpPr>
          <p:cNvPr id="20070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070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002F323-A065-41B4-A117-84F9F1B97E94}"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56</a:t>
            </a:fld>
            <a:endParaRPr 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BC93B56-75A1-41D9-AAE2-6F50DCE7A16D}" type="slidenum">
              <a:rPr lang="en-US"/>
              <a:pPr/>
              <a:t>57</a:t>
            </a:fld>
            <a:endParaRPr lang="en-US"/>
          </a:p>
        </p:txBody>
      </p:sp>
      <p:sp>
        <p:nvSpPr>
          <p:cNvPr id="20172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173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EF85E33-4A15-4A68-B175-81FCFC041831}"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57</a:t>
            </a:fld>
            <a:endParaRPr 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6D98B42-CE1D-48D3-8F73-B15C5012E3B8}" type="slidenum">
              <a:rPr lang="en-US"/>
              <a:pPr/>
              <a:t>58</a:t>
            </a:fld>
            <a:endParaRPr lang="en-US"/>
          </a:p>
        </p:txBody>
      </p:sp>
      <p:sp>
        <p:nvSpPr>
          <p:cNvPr id="20275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275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89951EB-BAD0-44AF-A97A-A3C4C90743D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58</a:t>
            </a:fld>
            <a:endParaRPr 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71CBA3B-D3AD-4046-BD97-C1954B7F271A}" type="slidenum">
              <a:rPr lang="en-US"/>
              <a:pPr/>
              <a:t>59</a:t>
            </a:fld>
            <a:endParaRPr lang="en-US"/>
          </a:p>
        </p:txBody>
      </p:sp>
      <p:sp>
        <p:nvSpPr>
          <p:cNvPr id="20377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377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377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8A5653D-6C6F-4BE3-8E3D-AFC42C2F793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59</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EAD790B-01BE-4830-90EA-0F3F3A2D387C}" type="slidenum">
              <a:rPr lang="en-US"/>
              <a:pPr/>
              <a:t>6</a:t>
            </a:fld>
            <a:endParaRPr lang="en-US"/>
          </a:p>
        </p:txBody>
      </p:sp>
      <p:sp>
        <p:nvSpPr>
          <p:cNvPr id="14950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950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4950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49EB340-797F-4913-BB54-9B674292EA3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a:t>
            </a:fld>
            <a:endParaRPr lang="en-US" sz="120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D9C5E16-35CE-4E5E-AFC0-9AE50E43C3F2}" type="slidenum">
              <a:rPr lang="en-US"/>
              <a:pPr/>
              <a:t>60</a:t>
            </a:fld>
            <a:endParaRPr lang="en-US"/>
          </a:p>
        </p:txBody>
      </p:sp>
      <p:sp>
        <p:nvSpPr>
          <p:cNvPr id="20480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480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480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6D775E9-FD0B-43BE-AC8B-57DA375191D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60</a:t>
            </a:fld>
            <a:endParaRPr 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B60DE03-E323-491A-9678-F8042C75744F}" type="slidenum">
              <a:rPr lang="en-US"/>
              <a:pPr/>
              <a:t>61</a:t>
            </a:fld>
            <a:endParaRPr lang="en-US"/>
          </a:p>
        </p:txBody>
      </p:sp>
      <p:sp>
        <p:nvSpPr>
          <p:cNvPr id="20582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582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582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8A06D13-C765-4110-87B0-582F3FEDBEE9}"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61</a:t>
            </a:fld>
            <a:endParaRPr 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AA04159-80B2-44CF-A6B2-42BBFA0C4001}" type="slidenum">
              <a:rPr lang="en-US"/>
              <a:pPr/>
              <a:t>62</a:t>
            </a:fld>
            <a:endParaRPr lang="en-US"/>
          </a:p>
        </p:txBody>
      </p:sp>
      <p:sp>
        <p:nvSpPr>
          <p:cNvPr id="20684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685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2D3CB64-4F88-4147-974D-1C939C6A7B5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62</a:t>
            </a:fld>
            <a:endParaRPr 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324CC17-99FA-4DDD-B08E-F359825AB34E}" type="slidenum">
              <a:rPr lang="en-US"/>
              <a:pPr/>
              <a:t>63</a:t>
            </a:fld>
            <a:endParaRPr lang="en-US"/>
          </a:p>
        </p:txBody>
      </p:sp>
      <p:sp>
        <p:nvSpPr>
          <p:cNvPr id="20787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787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787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3FCCE34-CB03-46C1-B38E-AC5607EF0DC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63</a:t>
            </a:fld>
            <a:endParaRPr 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24E5B63-B288-4E9F-B81A-D8E8814F5333}" type="slidenum">
              <a:rPr lang="en-US"/>
              <a:pPr/>
              <a:t>64</a:t>
            </a:fld>
            <a:endParaRPr lang="en-US"/>
          </a:p>
        </p:txBody>
      </p:sp>
      <p:sp>
        <p:nvSpPr>
          <p:cNvPr id="20889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889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889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EC51B18-6121-4786-826D-BBBB5EA5AFC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64</a:t>
            </a:fld>
            <a:endParaRPr 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5014224-7C4D-48A8-AB19-43C4EEC06D76}" type="slidenum">
              <a:rPr lang="en-US"/>
              <a:pPr/>
              <a:t>65</a:t>
            </a:fld>
            <a:endParaRPr lang="en-US"/>
          </a:p>
        </p:txBody>
      </p:sp>
      <p:sp>
        <p:nvSpPr>
          <p:cNvPr id="20992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92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0992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9D92DC3-7D85-43AB-BEB7-2F77204597DE}"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65</a:t>
            </a:fld>
            <a:endParaRPr 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1570C51-4EA3-4C6E-9F5B-11A72BA52E3D}" type="slidenum">
              <a:rPr lang="en-US"/>
              <a:pPr/>
              <a:t>66</a:t>
            </a:fld>
            <a:endParaRPr lang="en-US"/>
          </a:p>
        </p:txBody>
      </p:sp>
      <p:sp>
        <p:nvSpPr>
          <p:cNvPr id="21094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094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094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3B54EEF-8A96-4C1D-8A69-D64A4DF5EDC8}"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66</a:t>
            </a:fld>
            <a:endParaRPr 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E4A8D27-94A1-4535-9D17-6E3BE5FD8C97}" type="slidenum">
              <a:rPr lang="en-US"/>
              <a:pPr/>
              <a:t>67</a:t>
            </a:fld>
            <a:endParaRPr lang="en-US"/>
          </a:p>
        </p:txBody>
      </p:sp>
      <p:sp>
        <p:nvSpPr>
          <p:cNvPr id="21196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97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197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7D6AFD5-0057-49F7-B705-C16A650CE4E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67</a:t>
            </a:fld>
            <a:endParaRPr 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5A5BC0A-B329-4DD3-B881-27B6384D581E}" type="slidenum">
              <a:rPr lang="en-US"/>
              <a:pPr/>
              <a:t>68</a:t>
            </a:fld>
            <a:endParaRPr lang="en-US"/>
          </a:p>
        </p:txBody>
      </p:sp>
      <p:sp>
        <p:nvSpPr>
          <p:cNvPr id="21299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299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299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F2A0C3D-E723-444B-9233-794B052D9C4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68</a:t>
            </a:fld>
            <a:endParaRPr lang="en-US" sz="12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11904D44-385D-4575-8B3E-6F8910E74EEE}" type="slidenum">
              <a:rPr lang="en-US"/>
              <a:pPr/>
              <a:t>69</a:t>
            </a:fld>
            <a:endParaRPr lang="en-US"/>
          </a:p>
        </p:txBody>
      </p:sp>
      <p:sp>
        <p:nvSpPr>
          <p:cNvPr id="21401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401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401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B4A74AE-E89D-4C63-BFC9-E6C9CFC2191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69</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E604280-5F3C-4D89-8B2E-4263A198688F}" type="slidenum">
              <a:rPr lang="en-US"/>
              <a:pPr/>
              <a:t>7</a:t>
            </a:fld>
            <a:endParaRPr lang="en-US"/>
          </a:p>
        </p:txBody>
      </p:sp>
      <p:sp>
        <p:nvSpPr>
          <p:cNvPr id="15052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053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2DE0779-17C8-4BB9-8A74-342D2BEE6190}" type="slidenum">
              <a:rPr lang="en-IN"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a:t>
            </a:fld>
            <a:endParaRPr lang="en-IN" sz="120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0AB58E7-7C8C-4B21-BB43-990386BCE797}" type="slidenum">
              <a:rPr lang="en-US"/>
              <a:pPr/>
              <a:t>70</a:t>
            </a:fld>
            <a:endParaRPr lang="en-US"/>
          </a:p>
        </p:txBody>
      </p:sp>
      <p:sp>
        <p:nvSpPr>
          <p:cNvPr id="21504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504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FA03F90-CA3C-49E0-9436-F1EA66C62F8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70</a:t>
            </a:fld>
            <a:endParaRPr 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91C5784-DD9F-403F-AF9F-E1C2C7A80B82}" type="slidenum">
              <a:rPr lang="en-US"/>
              <a:pPr/>
              <a:t>71</a:t>
            </a:fld>
            <a:endParaRPr lang="en-US"/>
          </a:p>
        </p:txBody>
      </p:sp>
      <p:sp>
        <p:nvSpPr>
          <p:cNvPr id="21606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606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606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0DABB49-8F42-4B21-B7EF-3D3FB113B5B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71</a:t>
            </a:fld>
            <a:endParaRPr lang="en-US"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9040AC3-448E-479B-A752-1941DF603954}" type="slidenum">
              <a:rPr lang="en-US"/>
              <a:pPr/>
              <a:t>72</a:t>
            </a:fld>
            <a:endParaRPr lang="en-US"/>
          </a:p>
        </p:txBody>
      </p:sp>
      <p:sp>
        <p:nvSpPr>
          <p:cNvPr id="21708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709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ECAF150-5E87-40A2-B47D-E11B6D367B9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72</a:t>
            </a:fld>
            <a:endParaRPr lang="en-US" sz="12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F0E324D-4C59-44B9-9881-177BE5BF16D6}" type="slidenum">
              <a:rPr lang="en-US"/>
              <a:pPr/>
              <a:t>73</a:t>
            </a:fld>
            <a:endParaRPr lang="en-US"/>
          </a:p>
        </p:txBody>
      </p:sp>
      <p:sp>
        <p:nvSpPr>
          <p:cNvPr id="21811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811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811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41DADD0-F1C4-415D-829F-D1A80132E53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73</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0DB0EC9-97C4-4BAA-B430-BE30B35F883A}" type="slidenum">
              <a:rPr lang="en-US"/>
              <a:pPr/>
              <a:t>74</a:t>
            </a:fld>
            <a:endParaRPr lang="en-US"/>
          </a:p>
        </p:txBody>
      </p:sp>
      <p:sp>
        <p:nvSpPr>
          <p:cNvPr id="21913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13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1913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BF4BB73-9392-4EE6-AE48-DA6537B0322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74</a:t>
            </a:fld>
            <a:endParaRPr lang="en-US"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F756C57-219D-4EEF-9CA7-6F228643F21D}" type="slidenum">
              <a:rPr lang="en-US"/>
              <a:pPr/>
              <a:t>75</a:t>
            </a:fld>
            <a:endParaRPr lang="en-US"/>
          </a:p>
        </p:txBody>
      </p:sp>
      <p:sp>
        <p:nvSpPr>
          <p:cNvPr id="22016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016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016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A963C11-38ED-4BE9-A9DC-63FE7A793334}"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75</a:t>
            </a:fld>
            <a:endParaRPr lang="en-US" sz="120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3E1853A-69C5-40B2-B095-DBB5EDDA049A}" type="slidenum">
              <a:rPr lang="en-US"/>
              <a:pPr/>
              <a:t>76</a:t>
            </a:fld>
            <a:endParaRPr lang="en-US"/>
          </a:p>
        </p:txBody>
      </p:sp>
      <p:sp>
        <p:nvSpPr>
          <p:cNvPr id="2211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118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118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F8041C3-50BC-4BA8-AD46-0AF858FFA34D}"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76</a:t>
            </a:fld>
            <a:endParaRPr 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A92DBE9-4B53-44F7-A9FD-6277E01C0646}" type="slidenum">
              <a:rPr lang="en-US"/>
              <a:pPr/>
              <a:t>77</a:t>
            </a:fld>
            <a:endParaRPr lang="en-US"/>
          </a:p>
        </p:txBody>
      </p:sp>
      <p:sp>
        <p:nvSpPr>
          <p:cNvPr id="2222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221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221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85E833F-FF39-4DAF-9DFA-02827175C842}"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77</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085C220-FDF1-4843-A09D-AF303C9E2EA5}" type="slidenum">
              <a:rPr lang="en-US"/>
              <a:pPr/>
              <a:t>78</a:t>
            </a:fld>
            <a:endParaRPr lang="en-US"/>
          </a:p>
        </p:txBody>
      </p:sp>
      <p:sp>
        <p:nvSpPr>
          <p:cNvPr id="22323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323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F0F346F-1D7F-4292-BE08-B0DCD65C771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78</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2A58810-8AE2-47E1-92A6-D7DA261E21C6}" type="slidenum">
              <a:rPr lang="en-US"/>
              <a:pPr/>
              <a:t>79</a:t>
            </a:fld>
            <a:endParaRPr lang="en-US"/>
          </a:p>
        </p:txBody>
      </p:sp>
      <p:sp>
        <p:nvSpPr>
          <p:cNvPr id="22425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425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425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2A84014-B2D0-4D31-8B22-9349350EC471}"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79</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D31E873-BF9A-492C-B1BC-B32D1F219473}" type="slidenum">
              <a:rPr lang="en-US"/>
              <a:pPr/>
              <a:t>8</a:t>
            </a:fld>
            <a:endParaRPr lang="en-US"/>
          </a:p>
        </p:txBody>
      </p:sp>
      <p:sp>
        <p:nvSpPr>
          <p:cNvPr id="15155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55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155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46125C6-353B-406A-B83E-F74FC4A086B8}"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US" sz="1200">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8C07CC6-28FC-4A28-88C3-7F693033D2C7}" type="slidenum">
              <a:rPr lang="en-US"/>
              <a:pPr/>
              <a:t>80</a:t>
            </a:fld>
            <a:endParaRPr lang="en-US"/>
          </a:p>
        </p:txBody>
      </p:sp>
      <p:sp>
        <p:nvSpPr>
          <p:cNvPr id="22528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28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528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5FE1E3A-30FE-43CA-B415-BF87BD8DCB7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80</a:t>
            </a:fld>
            <a:endParaRPr lang="en-US" sz="1200">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B113585-1F4C-45CA-9FAB-E1642427A472}" type="slidenum">
              <a:rPr lang="en-US"/>
              <a:pPr/>
              <a:t>81</a:t>
            </a:fld>
            <a:endParaRPr lang="en-US"/>
          </a:p>
        </p:txBody>
      </p:sp>
      <p:sp>
        <p:nvSpPr>
          <p:cNvPr id="22630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630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630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CEB2658-E326-4BFA-B50D-097BA9583AB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81</a:t>
            </a:fld>
            <a:endParaRPr lang="en-US" sz="120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98CFD7D-C0C8-4764-ACDA-050BC1104124}" type="slidenum">
              <a:rPr lang="en-US"/>
              <a:pPr/>
              <a:t>82</a:t>
            </a:fld>
            <a:endParaRPr lang="en-US"/>
          </a:p>
        </p:txBody>
      </p:sp>
      <p:sp>
        <p:nvSpPr>
          <p:cNvPr id="22732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33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733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D9F7FEC-1110-4B83-AE6C-1B186A4DB75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82</a:t>
            </a:fld>
            <a:endParaRPr lang="en-US" sz="1200">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0B931F4F-5F9B-4DB4-8055-E2D1CDA8D946}" type="slidenum">
              <a:rPr lang="en-US"/>
              <a:pPr/>
              <a:t>83</a:t>
            </a:fld>
            <a:endParaRPr lang="en-US"/>
          </a:p>
        </p:txBody>
      </p:sp>
      <p:sp>
        <p:nvSpPr>
          <p:cNvPr id="22835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835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F6E7339-FABA-4E9B-9B10-4C53BBAE9A8D}"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83</a:t>
            </a:fld>
            <a:endParaRPr lang="en-US" sz="120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6A3CB5D-D31E-4D7E-A5EB-48BC8B00A3B5}" type="slidenum">
              <a:rPr lang="en-US"/>
              <a:pPr/>
              <a:t>84</a:t>
            </a:fld>
            <a:endParaRPr lang="en-US"/>
          </a:p>
        </p:txBody>
      </p:sp>
      <p:sp>
        <p:nvSpPr>
          <p:cNvPr id="22937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937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2937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0A36A75-95C7-4F07-B02D-522407D3366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84</a:t>
            </a:fld>
            <a:endParaRPr lang="en-US" sz="1200">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B11FCF67-86FA-4053-8EAB-2612923F03F3}" type="slidenum">
              <a:rPr lang="en-US"/>
              <a:pPr/>
              <a:t>85</a:t>
            </a:fld>
            <a:endParaRPr lang="en-US"/>
          </a:p>
        </p:txBody>
      </p:sp>
      <p:sp>
        <p:nvSpPr>
          <p:cNvPr id="23040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040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040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0499FA1-C1D4-4361-B8AF-21E1F0DBAF0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85</a:t>
            </a:fld>
            <a:endParaRPr lang="en-US" sz="120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DD51434-22C0-4963-9B5D-C029E0FB6544}" type="slidenum">
              <a:rPr lang="en-US"/>
              <a:pPr/>
              <a:t>86</a:t>
            </a:fld>
            <a:endParaRPr lang="en-US"/>
          </a:p>
        </p:txBody>
      </p:sp>
      <p:sp>
        <p:nvSpPr>
          <p:cNvPr id="23142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0724BE4-7EFB-46F1-B230-68F559E46DE1}"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86</a:t>
            </a:fld>
            <a:endParaRPr lang="en-US" sz="1200">
              <a:solidFill>
                <a:srgbClr val="000000"/>
              </a:solidFill>
            </a:endParaRPr>
          </a:p>
        </p:txBody>
      </p:sp>
      <p:sp>
        <p:nvSpPr>
          <p:cNvPr id="231426" name="Rectangle 2"/>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1427" name="Rectangle 3"/>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4626F4BA-B479-4C66-87D2-E8867E249318}" type="slidenum">
              <a:rPr lang="en-US"/>
              <a:pPr/>
              <a:t>87</a:t>
            </a:fld>
            <a:endParaRPr lang="en-US"/>
          </a:p>
        </p:txBody>
      </p:sp>
      <p:sp>
        <p:nvSpPr>
          <p:cNvPr id="23244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245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245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84370F1-AFF0-4281-BAC1-3A3AA3D02B6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87</a:t>
            </a:fld>
            <a:endParaRPr lang="en-US" sz="120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36702AB-8E3A-44FC-B04D-CA06CA38875C}" type="slidenum">
              <a:rPr lang="en-US"/>
              <a:pPr/>
              <a:t>88</a:t>
            </a:fld>
            <a:endParaRPr lang="en-US"/>
          </a:p>
        </p:txBody>
      </p:sp>
      <p:sp>
        <p:nvSpPr>
          <p:cNvPr id="23347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347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347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7631248-7617-4317-80C3-357D475B909A}"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88</a:t>
            </a:fld>
            <a:endParaRPr lang="en-US" sz="120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29ACE7C-DAE8-464D-A4D6-47425F32E518}" type="slidenum">
              <a:rPr lang="en-US"/>
              <a:pPr/>
              <a:t>89</a:t>
            </a:fld>
            <a:endParaRPr lang="en-US"/>
          </a:p>
        </p:txBody>
      </p:sp>
      <p:sp>
        <p:nvSpPr>
          <p:cNvPr id="23449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449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449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00D1306-2D90-4690-BF19-EEB556704EB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89</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F47AB49F-3FAB-4E28-9671-DACBC5C2A02F}" type="slidenum">
              <a:rPr lang="en-US"/>
              <a:pPr/>
              <a:t>9</a:t>
            </a:fld>
            <a:endParaRPr lang="en-US"/>
          </a:p>
        </p:txBody>
      </p:sp>
      <p:sp>
        <p:nvSpPr>
          <p:cNvPr id="15257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257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15257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C3F5652-C8F7-4C99-931E-1BB337BEA49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a:t>
            </a:fld>
            <a:endParaRPr lang="en-US" sz="1200">
              <a:solidFill>
                <a:srgbClr val="0000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E5D19CE5-0CBD-44E7-9A44-DA5B48F73413}" type="slidenum">
              <a:rPr lang="en-US"/>
              <a:pPr/>
              <a:t>90</a:t>
            </a:fld>
            <a:endParaRPr lang="en-US"/>
          </a:p>
        </p:txBody>
      </p:sp>
      <p:sp>
        <p:nvSpPr>
          <p:cNvPr id="23552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2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552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8EBD6C-670F-43C5-BAC1-8B791159BC05}"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90</a:t>
            </a:fld>
            <a:endParaRPr lang="en-US" sz="120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273C2678-43DB-488E-8002-C6737D1D4E50}" type="slidenum">
              <a:rPr lang="en-US"/>
              <a:pPr/>
              <a:t>91</a:t>
            </a:fld>
            <a:endParaRPr lang="en-US"/>
          </a:p>
        </p:txBody>
      </p:sp>
      <p:sp>
        <p:nvSpPr>
          <p:cNvPr id="23654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6546"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6547"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9FFF335-BBE1-4741-B171-F646B16532FE}"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91</a:t>
            </a:fld>
            <a:endParaRPr lang="en-US" sz="120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7BC76BFF-9317-431C-8AA5-DB5E53AB0CF5}" type="slidenum">
              <a:rPr lang="en-US"/>
              <a:pPr/>
              <a:t>92</a:t>
            </a:fld>
            <a:endParaRPr lang="en-US"/>
          </a:p>
        </p:txBody>
      </p:sp>
      <p:sp>
        <p:nvSpPr>
          <p:cNvPr id="23756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757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757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691A076-6507-4859-989F-87D21E43F87F}"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92</a:t>
            </a:fld>
            <a:endParaRPr lang="en-US" sz="120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9E911E24-01DC-4846-A3EF-A0F5CDAD68B5}" type="slidenum">
              <a:rPr lang="en-US"/>
              <a:pPr/>
              <a:t>93</a:t>
            </a:fld>
            <a:endParaRPr lang="en-US"/>
          </a:p>
        </p:txBody>
      </p:sp>
      <p:sp>
        <p:nvSpPr>
          <p:cNvPr id="238593"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8594"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8595"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39E6F94-E157-4029-9C7D-08D1A78BCFB7}"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93</a:t>
            </a:fld>
            <a:endParaRPr lang="en-US" sz="120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206FFD6-A358-49FB-BAB9-31731A3E5C51}" type="slidenum">
              <a:rPr lang="en-US"/>
              <a:pPr/>
              <a:t>94</a:t>
            </a:fld>
            <a:endParaRPr lang="en-US"/>
          </a:p>
        </p:txBody>
      </p:sp>
      <p:sp>
        <p:nvSpPr>
          <p:cNvPr id="23961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961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3961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D03F8A2-94BF-4868-8CED-EDB314F82BE0}"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94</a:t>
            </a:fld>
            <a:endParaRPr lang="en-US" sz="1200">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E4681BD-71FB-4ACF-9BD4-1D6B8B59B2E7}" type="slidenum">
              <a:rPr lang="en-US"/>
              <a:pPr/>
              <a:t>95</a:t>
            </a:fld>
            <a:endParaRPr lang="en-US"/>
          </a:p>
        </p:txBody>
      </p:sp>
      <p:sp>
        <p:nvSpPr>
          <p:cNvPr id="240641"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0642"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0643"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9A3F31-10DC-4DAE-A939-6C9BC1543B6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95</a:t>
            </a:fld>
            <a:endParaRPr lang="en-US" sz="120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A22710F-0397-4786-9F33-3E93F1C17740}" type="slidenum">
              <a:rPr lang="en-US"/>
              <a:pPr/>
              <a:t>96</a:t>
            </a:fld>
            <a:endParaRPr lang="en-US"/>
          </a:p>
        </p:txBody>
      </p:sp>
      <p:sp>
        <p:nvSpPr>
          <p:cNvPr id="241665"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9B977D-7B78-4060-B57E-33D60ED9B6AD}"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96</a:t>
            </a:fld>
            <a:endParaRPr lang="en-US" sz="1200">
              <a:solidFill>
                <a:srgbClr val="000000"/>
              </a:solidFill>
            </a:endParaRPr>
          </a:p>
        </p:txBody>
      </p:sp>
      <p:sp>
        <p:nvSpPr>
          <p:cNvPr id="241666" name="Rectangle 2"/>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1667" name="Rectangle 3"/>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C211459D-FD6A-4BBE-9B00-097C324CD71C}" type="slidenum">
              <a:rPr lang="en-US"/>
              <a:pPr/>
              <a:t>97</a:t>
            </a:fld>
            <a:endParaRPr lang="en-US"/>
          </a:p>
        </p:txBody>
      </p:sp>
      <p:sp>
        <p:nvSpPr>
          <p:cNvPr id="24268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2690"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2691"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7649E63-9424-4CC8-ACE3-7CA7CA746AD6}"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97</a:t>
            </a:fld>
            <a:endParaRPr lang="en-US" sz="120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6BBF5FA2-CC27-4F94-AE6D-5C24FF6B9E90}" type="slidenum">
              <a:rPr lang="en-US"/>
              <a:pPr/>
              <a:t>98</a:t>
            </a:fld>
            <a:endParaRPr lang="en-US"/>
          </a:p>
        </p:txBody>
      </p:sp>
      <p:sp>
        <p:nvSpPr>
          <p:cNvPr id="243713" name="Text Box 1"/>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B8CA0BF-64E1-40EF-8AAC-A7B0E064A6E3}"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98</a:t>
            </a:fld>
            <a:endParaRPr lang="en-US" sz="1200">
              <a:solidFill>
                <a:srgbClr val="000000"/>
              </a:solidFill>
            </a:endParaRPr>
          </a:p>
        </p:txBody>
      </p:sp>
      <p:sp>
        <p:nvSpPr>
          <p:cNvPr id="243714" name="Rectangle 2"/>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3715" name="Rectangle 3"/>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8AE468E7-238E-4930-9849-6125D38ABE4D}" type="slidenum">
              <a:rPr lang="en-US"/>
              <a:pPr/>
              <a:t>99</a:t>
            </a:fld>
            <a:endParaRPr lang="en-US"/>
          </a:p>
        </p:txBody>
      </p:sp>
      <p:sp>
        <p:nvSpPr>
          <p:cNvPr id="244737"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4738" name="Rectangle 2"/>
          <p:cNvSpPr txBox="1">
            <a:spLocks noChangeArrowheads="1"/>
          </p:cNvSpPr>
          <p:nvPr>
            <p:ph type="body" idx="1"/>
          </p:nvPr>
        </p:nvSpPr>
        <p:spPr bwMode="auto">
          <a:xfrm>
            <a:off x="685800" y="4343400"/>
            <a:ext cx="5486400" cy="4114800"/>
          </a:xfrm>
          <a:prstGeom prst="rect">
            <a:avLst/>
          </a:prstGeom>
          <a:noFill/>
          <a:ln cap="flat">
            <a:round/>
            <a:headEnd/>
            <a:tailEnd/>
          </a:ln>
        </p:spPr>
        <p:txBody>
          <a:bodyPr wrap="none" anchor="ctr"/>
          <a:lstStyle/>
          <a:p>
            <a:endParaRPr lang="en-US"/>
          </a:p>
        </p:txBody>
      </p:sp>
      <p:sp>
        <p:nvSpPr>
          <p:cNvPr id="244739" name="Text Box 3"/>
          <p:cNvSpPr txBox="1">
            <a:spLocks noChangeArrowheads="1"/>
          </p:cNvSpPr>
          <p:nvPr/>
        </p:nvSpPr>
        <p:spPr bwMode="auto">
          <a:xfrm>
            <a:off x="3884613" y="8685213"/>
            <a:ext cx="2971800" cy="457200"/>
          </a:xfrm>
          <a:prstGeom prst="rect">
            <a:avLst/>
          </a:prstGeom>
          <a:noFill/>
          <a:ln w="9525" cap="flat">
            <a:noFill/>
            <a:round/>
            <a:headEnd/>
            <a:tailEnd/>
          </a:ln>
          <a:effectLst/>
        </p:spPr>
        <p:txBody>
          <a:bodyPr lIns="90000" tIns="46800" rIns="90000" bIns="46800"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9A86B0F-8BD6-4A7F-A602-21E681A8192E}" type="slidenum">
              <a:rPr lang="en-US"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99</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Slide Number Placeholder 3"/>
          <p:cNvSpPr>
            <a:spLocks noGrp="1"/>
          </p:cNvSpPr>
          <p:nvPr>
            <p:ph type="sldNum" idx="10"/>
          </p:nvPr>
        </p:nvSpPr>
        <p:spPr/>
        <p:txBody>
          <a:bodyPr/>
          <a:lstStyle>
            <a:lvl1pPr>
              <a:defRPr/>
            </a:lvl1pPr>
          </a:lstStyle>
          <a:p>
            <a:fld id="{C89A89C7-161D-40A5-8B8B-9EDBA11C03D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6C2E7EA4-2C1D-435C-B11B-CEF26FD55C6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609600"/>
            <a:ext cx="1941512" cy="54832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5313" cy="5483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3F3A0F98-58AD-485D-BBBC-8AEBD2DC07A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Slide Number Placeholder 3"/>
          <p:cNvSpPr>
            <a:spLocks noGrp="1"/>
          </p:cNvSpPr>
          <p:nvPr>
            <p:ph type="sldNum" idx="10"/>
          </p:nvPr>
        </p:nvSpPr>
        <p:spPr/>
        <p:txBody>
          <a:bodyPr/>
          <a:lstStyle>
            <a:lvl1pPr>
              <a:defRPr/>
            </a:lvl1pPr>
          </a:lstStyle>
          <a:p>
            <a:fld id="{871D6A0B-034B-4824-BC1F-6B9C1EE988D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DB0385B2-8BF6-4E85-B038-04CEFD57F4F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D2F4B216-D7FC-4C8D-9AFD-D118255FDE0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Slide Number Placeholder 4"/>
          <p:cNvSpPr>
            <a:spLocks noGrp="1"/>
          </p:cNvSpPr>
          <p:nvPr>
            <p:ph type="sldNum" idx="10"/>
          </p:nvPr>
        </p:nvSpPr>
        <p:spPr/>
        <p:txBody>
          <a:bodyPr/>
          <a:lstStyle>
            <a:lvl1pPr>
              <a:defRPr/>
            </a:lvl1pPr>
          </a:lstStyle>
          <a:p>
            <a:fld id="{1574107D-C63A-416A-BB46-D73FED508D1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Slide Number Placeholder 6"/>
          <p:cNvSpPr>
            <a:spLocks noGrp="1"/>
          </p:cNvSpPr>
          <p:nvPr>
            <p:ph type="sldNum" idx="10"/>
          </p:nvPr>
        </p:nvSpPr>
        <p:spPr/>
        <p:txBody>
          <a:bodyPr/>
          <a:lstStyle>
            <a:lvl1pPr>
              <a:defRPr/>
            </a:lvl1pPr>
          </a:lstStyle>
          <a:p>
            <a:fld id="{458EE0EE-2756-4D43-9CB3-9F09407D524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Slide Number Placeholder 2"/>
          <p:cNvSpPr>
            <a:spLocks noGrp="1"/>
          </p:cNvSpPr>
          <p:nvPr>
            <p:ph type="sldNum" idx="10"/>
          </p:nvPr>
        </p:nvSpPr>
        <p:spPr/>
        <p:txBody>
          <a:bodyPr/>
          <a:lstStyle>
            <a:lvl1pPr>
              <a:defRPr/>
            </a:lvl1pPr>
          </a:lstStyle>
          <a:p>
            <a:fld id="{C245AB37-A888-46A1-A844-A57FC810D70B}"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510CEA91-F922-4FF4-9EC3-85B51A313CE4}"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A96AD09B-8289-478C-A678-21598FC97B9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B71EA0D2-4F45-4BAC-A636-AB8CD526BEB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6EC5C65-1A35-4003-9E83-C0DED3AEAD35}"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E077AA9F-5420-4671-9156-0098C353E59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609600"/>
            <a:ext cx="1941512" cy="54832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5313" cy="5483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0A543A89-A32D-4806-98E3-DDC13E24DB8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Slide Number Placeholder 3"/>
          <p:cNvSpPr>
            <a:spLocks noGrp="1"/>
          </p:cNvSpPr>
          <p:nvPr>
            <p:ph type="sldNum" idx="10"/>
          </p:nvPr>
        </p:nvSpPr>
        <p:spPr/>
        <p:txBody>
          <a:bodyPr/>
          <a:lstStyle>
            <a:lvl1pPr>
              <a:defRPr/>
            </a:lvl1pPr>
          </a:lstStyle>
          <a:p>
            <a:fld id="{493491CA-DE7D-48F0-B210-D02BDA4C49D3}"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88379A39-9F00-4331-9BFD-906A533A112A}"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1BE0EC6E-BDB1-4E04-81D3-E23CEE168BB6}"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Slide Number Placeholder 4"/>
          <p:cNvSpPr>
            <a:spLocks noGrp="1"/>
          </p:cNvSpPr>
          <p:nvPr>
            <p:ph type="sldNum" idx="10"/>
          </p:nvPr>
        </p:nvSpPr>
        <p:spPr/>
        <p:txBody>
          <a:bodyPr/>
          <a:lstStyle>
            <a:lvl1pPr>
              <a:defRPr/>
            </a:lvl1pPr>
          </a:lstStyle>
          <a:p>
            <a:fld id="{D6580ED1-F41B-42F3-9E14-08E02A39A894}"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Slide Number Placeholder 6"/>
          <p:cNvSpPr>
            <a:spLocks noGrp="1"/>
          </p:cNvSpPr>
          <p:nvPr>
            <p:ph type="sldNum" idx="10"/>
          </p:nvPr>
        </p:nvSpPr>
        <p:spPr/>
        <p:txBody>
          <a:bodyPr/>
          <a:lstStyle>
            <a:lvl1pPr>
              <a:defRPr/>
            </a:lvl1pPr>
          </a:lstStyle>
          <a:p>
            <a:fld id="{7EA2F644-01A4-45C4-8EFC-2FFC5792142D}"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Slide Number Placeholder 2"/>
          <p:cNvSpPr>
            <a:spLocks noGrp="1"/>
          </p:cNvSpPr>
          <p:nvPr>
            <p:ph type="sldNum" idx="10"/>
          </p:nvPr>
        </p:nvSpPr>
        <p:spPr/>
        <p:txBody>
          <a:bodyPr/>
          <a:lstStyle>
            <a:lvl1pPr>
              <a:defRPr/>
            </a:lvl1pPr>
          </a:lstStyle>
          <a:p>
            <a:fld id="{F8D60457-2E98-4A85-8DB5-8F76DD1F8DF0}"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86F3F713-A55F-45E0-8719-5F27789D3C1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4BB92E9F-4903-43A6-B659-0BF2BD9CFB8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810D92B-E424-4B20-A58D-90EA7DE00830}"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6D053816-C8A1-4D5E-AD41-A73DF637F618}"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FD30042D-85B2-4277-9551-FF579B3E1D68}"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609600"/>
            <a:ext cx="1941512" cy="54832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5313" cy="5483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BAF8C4A8-71FA-4F45-9653-695EC5B2EA6E}"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Slide Number Placeholder 3"/>
          <p:cNvSpPr>
            <a:spLocks noGrp="1"/>
          </p:cNvSpPr>
          <p:nvPr>
            <p:ph type="sldNum" idx="10"/>
          </p:nvPr>
        </p:nvSpPr>
        <p:spPr/>
        <p:txBody>
          <a:bodyPr/>
          <a:lstStyle>
            <a:lvl1pPr>
              <a:defRPr/>
            </a:lvl1pPr>
          </a:lstStyle>
          <a:p>
            <a:fld id="{5165FB3C-B6AC-42F3-A7F0-248434E595A4}"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82DA0F6C-D55B-4F36-BDE3-2564C32C8B27}"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DC2EFA4E-4B55-4959-9549-3C5F7AFE927A}"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Slide Number Placeholder 4"/>
          <p:cNvSpPr>
            <a:spLocks noGrp="1"/>
          </p:cNvSpPr>
          <p:nvPr>
            <p:ph type="sldNum" idx="10"/>
          </p:nvPr>
        </p:nvSpPr>
        <p:spPr/>
        <p:txBody>
          <a:bodyPr/>
          <a:lstStyle>
            <a:lvl1pPr>
              <a:defRPr/>
            </a:lvl1pPr>
          </a:lstStyle>
          <a:p>
            <a:fld id="{55C0C5EF-D18F-4BE7-A8F1-512EB093C809}"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Slide Number Placeholder 6"/>
          <p:cNvSpPr>
            <a:spLocks noGrp="1"/>
          </p:cNvSpPr>
          <p:nvPr>
            <p:ph type="sldNum" idx="10"/>
          </p:nvPr>
        </p:nvSpPr>
        <p:spPr/>
        <p:txBody>
          <a:bodyPr/>
          <a:lstStyle>
            <a:lvl1pPr>
              <a:defRPr/>
            </a:lvl1pPr>
          </a:lstStyle>
          <a:p>
            <a:fld id="{1DB9AF9F-00C2-4B7F-85FC-9290F0E98B73}"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Slide Number Placeholder 2"/>
          <p:cNvSpPr>
            <a:spLocks noGrp="1"/>
          </p:cNvSpPr>
          <p:nvPr>
            <p:ph type="sldNum" idx="10"/>
          </p:nvPr>
        </p:nvSpPr>
        <p:spPr/>
        <p:txBody>
          <a:bodyPr/>
          <a:lstStyle>
            <a:lvl1pPr>
              <a:defRPr/>
            </a:lvl1pPr>
          </a:lstStyle>
          <a:p>
            <a:fld id="{90DF85F1-678C-46C9-A8BB-BC2A96177B9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Slide Number Placeholder 4"/>
          <p:cNvSpPr>
            <a:spLocks noGrp="1"/>
          </p:cNvSpPr>
          <p:nvPr>
            <p:ph type="sldNum" idx="10"/>
          </p:nvPr>
        </p:nvSpPr>
        <p:spPr/>
        <p:txBody>
          <a:bodyPr/>
          <a:lstStyle>
            <a:lvl1pPr>
              <a:defRPr/>
            </a:lvl1pPr>
          </a:lstStyle>
          <a:p>
            <a:fld id="{CC98AF6F-9E02-4567-9F81-D7506BDB98CD}"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90360710-6118-4C2E-8345-95CD48140FB7}"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0611C605-DC05-4B5A-AA81-0B2DC43CB40F}"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4208FFE-5164-4D0F-99C3-AA6C66C7F36C}"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F5B87928-9497-46DA-9E60-B512A20602A7}"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609600"/>
            <a:ext cx="1941512" cy="54832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609600"/>
            <a:ext cx="5675313" cy="5483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Slide Number Placeholder 3"/>
          <p:cNvSpPr>
            <a:spLocks noGrp="1"/>
          </p:cNvSpPr>
          <p:nvPr>
            <p:ph type="sldNum" idx="10"/>
          </p:nvPr>
        </p:nvSpPr>
        <p:spPr/>
        <p:txBody>
          <a:bodyPr/>
          <a:lstStyle>
            <a:lvl1pPr>
              <a:defRPr/>
            </a:lvl1pPr>
          </a:lstStyle>
          <a:p>
            <a:fld id="{26B1BB8F-A2B3-4696-9258-6463BF2323F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Slide Number Placeholder 6"/>
          <p:cNvSpPr>
            <a:spLocks noGrp="1"/>
          </p:cNvSpPr>
          <p:nvPr>
            <p:ph type="sldNum" idx="10"/>
          </p:nvPr>
        </p:nvSpPr>
        <p:spPr/>
        <p:txBody>
          <a:bodyPr/>
          <a:lstStyle>
            <a:lvl1pPr>
              <a:defRPr/>
            </a:lvl1pPr>
          </a:lstStyle>
          <a:p>
            <a:fld id="{59E550FF-6542-4DFE-BCD5-3BB4B9DFB92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Slide Number Placeholder 2"/>
          <p:cNvSpPr>
            <a:spLocks noGrp="1"/>
          </p:cNvSpPr>
          <p:nvPr>
            <p:ph type="sldNum" idx="10"/>
          </p:nvPr>
        </p:nvSpPr>
        <p:spPr/>
        <p:txBody>
          <a:bodyPr/>
          <a:lstStyle>
            <a:lvl1pPr>
              <a:defRPr/>
            </a:lvl1pPr>
          </a:lstStyle>
          <a:p>
            <a:fld id="{2D1CEF9F-468E-431E-8A05-3A78CFFAB9F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43D49125-D1B4-4DE3-817C-CC8B5698D3C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CF598E0A-EF1F-4206-ABC6-9CCCED5E08B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91A9056A-01C2-4C00-B00C-C6109EFEFDA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800" y="1981200"/>
            <a:ext cx="7769225" cy="41116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Text Box 3"/>
          <p:cNvSpPr txBox="1">
            <a:spLocks noChangeArrowheads="1"/>
          </p:cNvSpPr>
          <p:nvPr/>
        </p:nvSpPr>
        <p:spPr bwMode="auto">
          <a:xfrm>
            <a:off x="685800" y="6248400"/>
            <a:ext cx="1905000" cy="457200"/>
          </a:xfrm>
          <a:prstGeom prst="rect">
            <a:avLst/>
          </a:prstGeom>
          <a:noFill/>
          <a:ln w="9525" cap="flat">
            <a:noFill/>
            <a:round/>
            <a:headEnd/>
            <a:tailEnd/>
          </a:ln>
          <a:effectLst/>
        </p:spPr>
        <p:txBody>
          <a:bodyPr wrap="none" anchor="ctr"/>
          <a:lstStyle/>
          <a:p>
            <a:endParaRPr lang="en-IN"/>
          </a:p>
        </p:txBody>
      </p:sp>
      <p:sp>
        <p:nvSpPr>
          <p:cNvPr id="1028" name="Text Box 4"/>
          <p:cNvSpPr txBox="1">
            <a:spLocks noChangeArrowheads="1"/>
          </p:cNvSpPr>
          <p:nvPr/>
        </p:nvSpPr>
        <p:spPr bwMode="auto">
          <a:xfrm>
            <a:off x="3124200" y="6248400"/>
            <a:ext cx="2895600" cy="457200"/>
          </a:xfrm>
          <a:prstGeom prst="rect">
            <a:avLst/>
          </a:prstGeom>
          <a:noFill/>
          <a:ln w="9525" cap="flat">
            <a:noFill/>
            <a:round/>
            <a:headEnd/>
            <a:tailEnd/>
          </a:ln>
          <a:effectLst/>
        </p:spPr>
        <p:txBody>
          <a:bodyPr wrap="none" anchor="ctr"/>
          <a:lstStyle/>
          <a:p>
            <a:endParaRPr lang="en-IN"/>
          </a:p>
        </p:txBody>
      </p:sp>
      <p:sp>
        <p:nvSpPr>
          <p:cNvPr id="1029" name="Rectangle 5"/>
          <p:cNvSpPr>
            <a:spLocks noGrp="1" noChangeArrowheads="1"/>
          </p:cNvSpPr>
          <p:nvPr>
            <p:ph type="sldNum"/>
          </p:nvPr>
        </p:nvSpPr>
        <p:spPr bwMode="auto">
          <a:xfrm>
            <a:off x="6553200" y="6248400"/>
            <a:ext cx="1901825" cy="4540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fld id="{6547ACE0-83E6-40F2-B522-24396B02987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609600"/>
            <a:ext cx="7769225" cy="1139825"/>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685800" y="1981200"/>
            <a:ext cx="7769225" cy="41116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051" name="Text Box 3"/>
          <p:cNvSpPr txBox="1">
            <a:spLocks noChangeArrowheads="1"/>
          </p:cNvSpPr>
          <p:nvPr/>
        </p:nvSpPr>
        <p:spPr bwMode="auto">
          <a:xfrm>
            <a:off x="304800" y="6245225"/>
            <a:ext cx="2286000" cy="476250"/>
          </a:xfrm>
          <a:prstGeom prst="rect">
            <a:avLst/>
          </a:prstGeom>
          <a:noFill/>
          <a:ln w="9525" cap="flat">
            <a:noFill/>
            <a:round/>
            <a:headEnd/>
            <a:tailEnd/>
          </a:ln>
          <a:effectLst/>
        </p:spPr>
        <p:txBody>
          <a:bodyPr wrap="none" anchor="ctr"/>
          <a:lstStyle/>
          <a:p>
            <a:endParaRPr lang="en-IN"/>
          </a:p>
        </p:txBody>
      </p:sp>
      <p:sp>
        <p:nvSpPr>
          <p:cNvPr id="2052" name="Text Box 4"/>
          <p:cNvSpPr txBox="1">
            <a:spLocks noChangeArrowheads="1"/>
          </p:cNvSpPr>
          <p:nvPr/>
        </p:nvSpPr>
        <p:spPr bwMode="auto">
          <a:xfrm>
            <a:off x="3124200" y="6245225"/>
            <a:ext cx="2895600" cy="476250"/>
          </a:xfrm>
          <a:prstGeom prst="rect">
            <a:avLst/>
          </a:prstGeom>
          <a:noFill/>
          <a:ln w="9525" cap="flat">
            <a:noFill/>
            <a:round/>
            <a:headEnd/>
            <a:tailEnd/>
          </a:ln>
          <a:effectLst/>
        </p:spPr>
        <p:txBody>
          <a:bodyPr wrap="none" anchor="ctr"/>
          <a:lstStyle/>
          <a:p>
            <a:endParaRPr lang="en-IN"/>
          </a:p>
        </p:txBody>
      </p:sp>
      <p:sp>
        <p:nvSpPr>
          <p:cNvPr id="2053" name="Rectangle 5"/>
          <p:cNvSpPr>
            <a:spLocks noGrp="1" noChangeArrowheads="1"/>
          </p:cNvSpPr>
          <p:nvPr>
            <p:ph type="sldNum"/>
          </p:nvPr>
        </p:nvSpPr>
        <p:spPr bwMode="auto">
          <a:xfrm>
            <a:off x="6553200" y="6245225"/>
            <a:ext cx="2282825" cy="47307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marL="215900" indent="-214313" algn="r">
              <a:buClrTx/>
              <a:buSzPct val="45000"/>
              <a:buFontTx/>
              <a:buNone/>
              <a:tabLst>
                <a:tab pos="723900" algn="l"/>
                <a:tab pos="1447800" algn="l"/>
                <a:tab pos="2171700" algn="l"/>
              </a:tabLst>
              <a:defRPr sz="1400">
                <a:solidFill>
                  <a:srgbClr val="000000"/>
                </a:solidFill>
                <a:cs typeface="Arial Unicode MS" charset="0"/>
              </a:defRPr>
            </a:lvl1pPr>
          </a:lstStyle>
          <a:p>
            <a:fld id="{5A887134-7F74-4D01-9809-7F1AB454EE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85800" y="609600"/>
            <a:ext cx="7769225" cy="1139825"/>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685800" y="1981200"/>
            <a:ext cx="7769225" cy="41116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3075" name="Rectangle 3"/>
          <p:cNvSpPr>
            <a:spLocks noGrp="1" noChangeArrowheads="1"/>
          </p:cNvSpPr>
          <p:nvPr>
            <p:ph type="sldNum"/>
          </p:nvPr>
        </p:nvSpPr>
        <p:spPr bwMode="auto">
          <a:xfrm>
            <a:off x="6553200" y="6243638"/>
            <a:ext cx="2130425" cy="4540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marL="215900" indent="-214313" algn="r">
              <a:buClrTx/>
              <a:buSzPct val="45000"/>
              <a:buFontTx/>
              <a:buNone/>
              <a:tabLst>
                <a:tab pos="723900" algn="l"/>
                <a:tab pos="1447800" algn="l"/>
              </a:tabLst>
              <a:defRPr sz="1400">
                <a:solidFill>
                  <a:srgbClr val="000000"/>
                </a:solidFill>
                <a:cs typeface="Arial Unicode MS" charset="0"/>
              </a:defRPr>
            </a:lvl1pPr>
          </a:lstStyle>
          <a:p>
            <a:fld id="{E4A5C50A-C583-4BD6-BA39-340E6C981F41}" type="slidenum">
              <a:rPr lang="en-US"/>
              <a:pPr/>
              <a:t>‹#›</a:t>
            </a:fld>
            <a:endParaRPr lang="en-US"/>
          </a:p>
        </p:txBody>
      </p:sp>
      <p:sp>
        <p:nvSpPr>
          <p:cNvPr id="3076" name="Text Box 4"/>
          <p:cNvSpPr txBox="1">
            <a:spLocks noChangeArrowheads="1"/>
          </p:cNvSpPr>
          <p:nvPr/>
        </p:nvSpPr>
        <p:spPr bwMode="auto">
          <a:xfrm>
            <a:off x="457200" y="6243638"/>
            <a:ext cx="2133600" cy="457200"/>
          </a:xfrm>
          <a:prstGeom prst="rect">
            <a:avLst/>
          </a:prstGeom>
          <a:noFill/>
          <a:ln w="9525" cap="flat">
            <a:noFill/>
            <a:round/>
            <a:headEnd/>
            <a:tailEnd/>
          </a:ln>
          <a:effectLst/>
        </p:spPr>
        <p:txBody>
          <a:bodyPr wrap="none" anchor="ctr"/>
          <a:lstStyle/>
          <a:p>
            <a:endParaRPr lang="en-IN"/>
          </a:p>
        </p:txBody>
      </p:sp>
      <p:sp>
        <p:nvSpPr>
          <p:cNvPr id="3077" name="Text Box 5"/>
          <p:cNvSpPr txBox="1">
            <a:spLocks noChangeArrowheads="1"/>
          </p:cNvSpPr>
          <p:nvPr/>
        </p:nvSpPr>
        <p:spPr bwMode="auto">
          <a:xfrm>
            <a:off x="3124200" y="6243638"/>
            <a:ext cx="2895600" cy="457200"/>
          </a:xfrm>
          <a:prstGeom prst="rect">
            <a:avLst/>
          </a:prstGeom>
          <a:noFill/>
          <a:ln w="9525" cap="flat">
            <a:noFill/>
            <a:round/>
            <a:headEnd/>
            <a:tailEnd/>
          </a:ln>
          <a:effectLst/>
        </p:spPr>
        <p:txBody>
          <a:bodyPr wrap="none" anchor="ctr"/>
          <a:lstStyle/>
          <a:p>
            <a:endParaRPr lang="en-IN"/>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85800" y="609600"/>
            <a:ext cx="7769225" cy="1139825"/>
          </a:xfrm>
          <a:prstGeom prst="rect">
            <a:avLst/>
          </a:prstGeom>
          <a:noFill/>
          <a:ln w="9525" cap="flat">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4098" name="Rectangle 2"/>
          <p:cNvSpPr>
            <a:spLocks noGrp="1" noChangeArrowheads="1"/>
          </p:cNvSpPr>
          <p:nvPr>
            <p:ph type="body" idx="1"/>
          </p:nvPr>
        </p:nvSpPr>
        <p:spPr bwMode="auto">
          <a:xfrm>
            <a:off x="685800" y="1981200"/>
            <a:ext cx="7769225" cy="41116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4099" name="Rectangle 3"/>
          <p:cNvSpPr>
            <a:spLocks noGrp="1" noChangeArrowheads="1"/>
          </p:cNvSpPr>
          <p:nvPr>
            <p:ph type="sldNum"/>
          </p:nvPr>
        </p:nvSpPr>
        <p:spPr bwMode="auto">
          <a:xfrm>
            <a:off x="6553200" y="6243638"/>
            <a:ext cx="2130425" cy="454025"/>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marL="215900" indent="-214313" algn="r">
              <a:buClrTx/>
              <a:buSzPct val="45000"/>
              <a:buFontTx/>
              <a:buNone/>
              <a:tabLst>
                <a:tab pos="723900" algn="l"/>
                <a:tab pos="1447800" algn="l"/>
              </a:tabLst>
              <a:defRPr sz="1400">
                <a:solidFill>
                  <a:srgbClr val="000000"/>
                </a:solidFill>
                <a:cs typeface="Arial Unicode MS" charset="0"/>
              </a:defRPr>
            </a:lvl1pPr>
          </a:lstStyle>
          <a:p>
            <a:fld id="{482B8971-D537-4BB7-BC86-E3309882976B}" type="slidenum">
              <a:rPr lang="en-US"/>
              <a:pPr/>
              <a:t>‹#›</a:t>
            </a:fld>
            <a:endParaRPr lang="en-US"/>
          </a:p>
        </p:txBody>
      </p:sp>
      <p:sp>
        <p:nvSpPr>
          <p:cNvPr id="4100" name="Text Box 4"/>
          <p:cNvSpPr txBox="1">
            <a:spLocks noChangeArrowheads="1"/>
          </p:cNvSpPr>
          <p:nvPr/>
        </p:nvSpPr>
        <p:spPr bwMode="auto">
          <a:xfrm>
            <a:off x="457200" y="6243638"/>
            <a:ext cx="2133600" cy="457200"/>
          </a:xfrm>
          <a:prstGeom prst="rect">
            <a:avLst/>
          </a:prstGeom>
          <a:noFill/>
          <a:ln w="9525" cap="flat">
            <a:noFill/>
            <a:round/>
            <a:headEnd/>
            <a:tailEnd/>
          </a:ln>
          <a:effectLst/>
        </p:spPr>
        <p:txBody>
          <a:bodyPr wrap="none" anchor="ctr"/>
          <a:lstStyle/>
          <a:p>
            <a:endParaRPr lang="en-IN"/>
          </a:p>
        </p:txBody>
      </p:sp>
      <p:sp>
        <p:nvSpPr>
          <p:cNvPr id="4101" name="Text Box 5"/>
          <p:cNvSpPr txBox="1">
            <a:spLocks noChangeArrowheads="1"/>
          </p:cNvSpPr>
          <p:nvPr/>
        </p:nvSpPr>
        <p:spPr bwMode="auto">
          <a:xfrm>
            <a:off x="3124200" y="6243638"/>
            <a:ext cx="2895600" cy="457200"/>
          </a:xfrm>
          <a:prstGeom prst="rect">
            <a:avLst/>
          </a:prstGeom>
          <a:noFill/>
          <a:ln w="9525" cap="flat">
            <a:noFill/>
            <a:round/>
            <a:headEnd/>
            <a:tailEnd/>
          </a:ln>
          <a:effectLst/>
        </p:spPr>
        <p:txBody>
          <a:bodyPr wrap="none" anchor="ctr"/>
          <a:lstStyle/>
          <a:p>
            <a:endParaRPr lang="en-IN"/>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2pPr>
      <a:lvl3pPr marL="1143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3pPr>
      <a:lvl4pPr marL="1600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4pPr>
      <a:lvl5pPr marL="20574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808000"/>
          </a:solidFill>
          <a:latin typeface="Times New Roman" pitchFamily="16"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www.ncbi.nlm.nih.gov/pubmed?term=%22Horoschak%20M%22%5bAuthor%5d&amp;itool=EntrezSystem2.PEntrez.Pubmed.Pubmed_ResultsPanel.Pubmed_RVAbstract" TargetMode="External"/><Relationship Id="rId7" Type="http://schemas.openxmlformats.org/officeDocument/2006/relationships/hyperlink" Target="http://www.ncbi.nlm.nih.gov/pubmed?term=%22Daley%20GQ%22%5bAuthor%5d&amp;itool=EntrezSystem2.PEntrez.Pubmed.Pubmed_ResultsPanel.Pubmed_RVAbstract" TargetMode="External"/><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hyperlink" Target="http://www.ncbi.nlm.nih.gov/pubmed?term=%22Eggan%20K%22%5bAuthor%5d&amp;itool=EntrezSystem2.PEntrez.Pubmed.Pubmed_ResultsPanel.Pubmed_RVAbstract" TargetMode="External"/><Relationship Id="rId5" Type="http://schemas.openxmlformats.org/officeDocument/2006/relationships/hyperlink" Target="http://www.ncbi.nlm.nih.gov/pubmed?term=%22Gribnau%20J%22%5bAuthor%5d&amp;itool=EntrezSystem2.PEntrez.Pubmed.Pubmed_ResultsPanel.Pubmed_RVAbstract" TargetMode="External"/><Relationship Id="rId4" Type="http://schemas.openxmlformats.org/officeDocument/2006/relationships/hyperlink" Target="http://www.ncbi.nlm.nih.gov/pubmed?term=%22Kim%20K%22%5bAuthor%5d&amp;itool=EntrezSystem2.PEntrez.Pubmed.Pubmed_ResultsPanel.Pubmed_RVAbstract"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34.xml.rels><?xml version="1.0" encoding="UTF-8" standalone="yes"?>
<Relationships xmlns="http://schemas.openxmlformats.org/package/2006/relationships"><Relationship Id="rId3" Type="http://schemas.openxmlformats.org/officeDocument/2006/relationships/hyperlink" Target="http://www.nature.com/labinvest/journal/v86/n7/full/3700429a.html"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8.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hyperlink" Target="http://www.epispadias-info.com/photos.html" TargetMode="External"/><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15.jpeg"/><Relationship Id="rId5" Type="http://schemas.openxmlformats.org/officeDocument/2006/relationships/hyperlink" Target="http://cai.md.chula.ac.th/lesson/atlas/" TargetMode="Externa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www.andrologia.lazio.it/variocele.jpg" TargetMode="Externa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76200" y="-85725"/>
            <a:ext cx="5638800" cy="6943725"/>
          </a:xfrm>
          <a:prstGeom prst="rect">
            <a:avLst/>
          </a:prstGeom>
          <a:noFill/>
          <a:ln w="9525" cap="flat">
            <a:noFill/>
            <a:round/>
            <a:headEnd/>
            <a:tailEnd/>
          </a:ln>
          <a:effectLst/>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a:solidFill>
                  <a:srgbClr val="808000"/>
                </a:solidFill>
              </a:rPr>
              <a:t/>
            </a:r>
            <a:br>
              <a:rPr lang="en-US" sz="1800" dirty="0">
                <a:solidFill>
                  <a:srgbClr val="808000"/>
                </a:solidFill>
              </a:rPr>
            </a:br>
            <a:r>
              <a:rPr lang="en-US" sz="3200" dirty="0">
                <a:solidFill>
                  <a:srgbClr val="000000"/>
                </a:solidFill>
              </a:rPr>
              <a:t>Dr (Brigadier) R K Sharma VSM MD</a:t>
            </a:r>
            <a:br>
              <a:rPr lang="en-US" sz="3200" dirty="0">
                <a:solidFill>
                  <a:srgbClr val="000000"/>
                </a:solidFill>
              </a:rPr>
            </a:br>
            <a:r>
              <a:rPr lang="en-US" sz="3200" dirty="0">
                <a:solidFill>
                  <a:srgbClr val="000000"/>
                </a:solidFill>
              </a:rPr>
              <a:t>Director  HOD</a:t>
            </a:r>
            <a:br>
              <a:rPr lang="en-US" sz="3200" dirty="0">
                <a:solidFill>
                  <a:srgbClr val="000000"/>
                </a:solidFill>
              </a:rPr>
            </a:br>
            <a:r>
              <a:rPr lang="en-US" sz="2400" dirty="0">
                <a:solidFill>
                  <a:srgbClr val="000000"/>
                </a:solidFill>
              </a:rPr>
              <a:t>Institute of Reproductive Medicine and IVF centre</a:t>
            </a:r>
            <a:br>
              <a:rPr lang="en-US" sz="2400" dirty="0">
                <a:solidFill>
                  <a:srgbClr val="000000"/>
                </a:solidFill>
              </a:rPr>
            </a:br>
            <a:r>
              <a:rPr lang="en-US" sz="2400" dirty="0">
                <a:solidFill>
                  <a:srgbClr val="000000"/>
                </a:solidFill>
              </a:rPr>
              <a:t>Primus Super Specialty Hospital</a:t>
            </a:r>
            <a:br>
              <a:rPr lang="en-US" sz="2400" dirty="0">
                <a:solidFill>
                  <a:srgbClr val="000000"/>
                </a:solidFill>
              </a:rPr>
            </a:br>
            <a:r>
              <a:rPr lang="en-US" sz="2400" dirty="0" err="1">
                <a:solidFill>
                  <a:srgbClr val="000000"/>
                </a:solidFill>
              </a:rPr>
              <a:t>Chanakya</a:t>
            </a:r>
            <a:r>
              <a:rPr lang="en-US" sz="2400" dirty="0">
                <a:solidFill>
                  <a:srgbClr val="000000"/>
                </a:solidFill>
              </a:rPr>
              <a:t> </a:t>
            </a:r>
            <a:r>
              <a:rPr lang="en-US" sz="2400" dirty="0" err="1">
                <a:solidFill>
                  <a:srgbClr val="000000"/>
                </a:solidFill>
              </a:rPr>
              <a:t>Puri</a:t>
            </a:r>
            <a:r>
              <a:rPr lang="en-US" sz="2400" dirty="0">
                <a:solidFill>
                  <a:srgbClr val="000000"/>
                </a:solidFill>
              </a:rPr>
              <a:t> , New Delhi</a:t>
            </a:r>
            <a:r>
              <a:rPr lang="en-US" sz="1800" dirty="0">
                <a:solidFill>
                  <a:srgbClr val="000000"/>
                </a:solidFill>
              </a:rPr>
              <a:t/>
            </a:r>
            <a:br>
              <a:rPr lang="en-US" sz="1800" dirty="0">
                <a:solidFill>
                  <a:srgbClr val="000000"/>
                </a:solidFill>
              </a:rPr>
            </a:br>
            <a:r>
              <a:rPr lang="en-US" sz="1800" b="1" dirty="0">
                <a:solidFill>
                  <a:srgbClr val="000000"/>
                </a:solidFill>
              </a:rPr>
              <a:t>Founder director</a:t>
            </a:r>
            <a:br>
              <a:rPr lang="en-US" sz="1800" b="1" dirty="0">
                <a:solidFill>
                  <a:srgbClr val="000000"/>
                </a:solidFill>
              </a:rPr>
            </a:br>
            <a:r>
              <a:rPr lang="en-US" sz="1800" dirty="0">
                <a:solidFill>
                  <a:srgbClr val="000000"/>
                </a:solidFill>
              </a:rPr>
              <a:t> ART Centre at Army Hospital ( R &amp; R) Delhi and</a:t>
            </a:r>
            <a:br>
              <a:rPr lang="en-US" sz="1800" dirty="0">
                <a:solidFill>
                  <a:srgbClr val="000000"/>
                </a:solidFill>
              </a:rPr>
            </a:br>
            <a:r>
              <a:rPr lang="en-US" sz="1800" dirty="0">
                <a:solidFill>
                  <a:srgbClr val="000000"/>
                </a:solidFill>
              </a:rPr>
              <a:t>” Southern Star “ART Centre at Command Hospital (SC),Pune</a:t>
            </a:r>
            <a:br>
              <a:rPr lang="en-US" sz="1800" dirty="0">
                <a:solidFill>
                  <a:srgbClr val="000000"/>
                </a:solidFill>
              </a:rPr>
            </a:br>
            <a:r>
              <a:rPr lang="en-US" sz="1800" dirty="0">
                <a:solidFill>
                  <a:srgbClr val="000000"/>
                </a:solidFill>
              </a:rPr>
              <a:t/>
            </a:r>
            <a:br>
              <a:rPr lang="en-US" sz="1800" dirty="0">
                <a:solidFill>
                  <a:srgbClr val="000000"/>
                </a:solidFill>
              </a:rPr>
            </a:br>
            <a:r>
              <a:rPr lang="en-US" sz="1800" dirty="0">
                <a:solidFill>
                  <a:srgbClr val="000000"/>
                </a:solidFill>
              </a:rPr>
              <a:t>Advisor ART Program  of medical colleges and private  </a:t>
            </a:r>
            <a:r>
              <a:rPr lang="en-US" sz="1800" dirty="0" err="1">
                <a:solidFill>
                  <a:srgbClr val="000000"/>
                </a:solidFill>
              </a:rPr>
              <a:t>centres</a:t>
            </a:r>
            <a:r>
              <a:rPr lang="en-US" sz="1800" dirty="0">
                <a:solidFill>
                  <a:srgbClr val="000000"/>
                </a:solidFill>
              </a:rPr>
              <a:t/>
            </a:r>
            <a:br>
              <a:rPr lang="en-US" sz="1800" dirty="0">
                <a:solidFill>
                  <a:srgbClr val="000000"/>
                </a:solidFill>
              </a:rPr>
            </a:br>
            <a:r>
              <a:rPr lang="en-US" sz="1800" dirty="0">
                <a:solidFill>
                  <a:srgbClr val="000000"/>
                </a:solidFill>
              </a:rPr>
              <a:t/>
            </a:r>
            <a:br>
              <a:rPr lang="en-US" sz="1800" dirty="0">
                <a:solidFill>
                  <a:srgbClr val="000000"/>
                </a:solidFill>
              </a:rPr>
            </a:br>
            <a:r>
              <a:rPr lang="en-US" sz="1800" dirty="0">
                <a:solidFill>
                  <a:srgbClr val="000000"/>
                </a:solidFill>
              </a:rPr>
              <a:t>Former Gen Secretary IFS</a:t>
            </a:r>
            <a:br>
              <a:rPr lang="en-US" sz="1800" dirty="0">
                <a:solidFill>
                  <a:srgbClr val="000000"/>
                </a:solidFill>
              </a:rPr>
            </a:br>
            <a:r>
              <a:rPr lang="en-US" sz="1800" dirty="0">
                <a:solidFill>
                  <a:srgbClr val="000000"/>
                </a:solidFill>
              </a:rPr>
              <a:t> </a:t>
            </a:r>
            <a:br>
              <a:rPr lang="en-US" sz="1800" dirty="0">
                <a:solidFill>
                  <a:srgbClr val="000000"/>
                </a:solidFill>
              </a:rPr>
            </a:br>
            <a:r>
              <a:rPr lang="en-US" sz="1800" dirty="0">
                <a:solidFill>
                  <a:srgbClr val="000000"/>
                </a:solidFill>
              </a:rPr>
              <a:t>Recipient of </a:t>
            </a:r>
            <a:r>
              <a:rPr lang="en-US" sz="1800" dirty="0" err="1">
                <a:solidFill>
                  <a:srgbClr val="000000"/>
                </a:solidFill>
              </a:rPr>
              <a:t>Jagdishwari</a:t>
            </a:r>
            <a:r>
              <a:rPr lang="en-US" sz="1800" dirty="0">
                <a:solidFill>
                  <a:srgbClr val="000000"/>
                </a:solidFill>
              </a:rPr>
              <a:t> Mishra award FOGSI</a:t>
            </a:r>
            <a:br>
              <a:rPr lang="en-US" sz="1800" dirty="0">
                <a:solidFill>
                  <a:srgbClr val="000000"/>
                </a:solidFill>
              </a:rPr>
            </a:br>
            <a:r>
              <a:rPr lang="en-US" sz="1800" dirty="0">
                <a:solidFill>
                  <a:srgbClr val="000000"/>
                </a:solidFill>
              </a:rPr>
              <a:t/>
            </a:r>
            <a:br>
              <a:rPr lang="en-US" sz="1800" dirty="0">
                <a:solidFill>
                  <a:srgbClr val="000000"/>
                </a:solidFill>
              </a:rPr>
            </a:br>
            <a:r>
              <a:rPr lang="en-US" sz="1800" dirty="0" err="1">
                <a:solidFill>
                  <a:srgbClr val="000000"/>
                </a:solidFill>
              </a:rPr>
              <a:t>Vashisht</a:t>
            </a:r>
            <a:r>
              <a:rPr lang="en-US" sz="1800" dirty="0">
                <a:solidFill>
                  <a:srgbClr val="000000"/>
                </a:solidFill>
              </a:rPr>
              <a:t> </a:t>
            </a:r>
            <a:r>
              <a:rPr lang="en-US" sz="1800" dirty="0" err="1">
                <a:solidFill>
                  <a:srgbClr val="000000"/>
                </a:solidFill>
              </a:rPr>
              <a:t>Seva</a:t>
            </a:r>
            <a:r>
              <a:rPr lang="en-US" sz="1800" dirty="0">
                <a:solidFill>
                  <a:srgbClr val="000000"/>
                </a:solidFill>
              </a:rPr>
              <a:t> Medal by President of India </a:t>
            </a:r>
          </a:p>
        </p:txBody>
      </p:sp>
      <p:sp>
        <p:nvSpPr>
          <p:cNvPr id="6146" name="Text Box 2"/>
          <p:cNvSpPr txBox="1">
            <a:spLocks noChangeArrowheads="1"/>
          </p:cNvSpPr>
          <p:nvPr/>
        </p:nvSpPr>
        <p:spPr bwMode="auto">
          <a:xfrm rot="10800000">
            <a:off x="1371600" y="5640388"/>
            <a:ext cx="6400800" cy="933450"/>
          </a:xfrm>
          <a:prstGeom prst="rect">
            <a:avLst/>
          </a:prstGeom>
          <a:noFill/>
          <a:ln w="9525" cap="flat">
            <a:noFill/>
            <a:round/>
            <a:headEnd/>
            <a:tailEnd/>
          </a:ln>
          <a:effectLst/>
        </p:spPr>
        <p:txBody>
          <a:bodyPr/>
          <a:lstStyle/>
          <a:p>
            <a:pPr algn="ctr">
              <a:spcBef>
                <a:spcPts val="8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200" b="1">
              <a:solidFill>
                <a:srgbClr val="000000"/>
              </a:solidFill>
            </a:endParaRPr>
          </a:p>
          <a:p>
            <a:pPr algn="ctr">
              <a:spcBef>
                <a:spcPts val="8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3200" b="1">
              <a:solidFill>
                <a:srgbClr val="000000"/>
              </a:solidFill>
            </a:endParaRPr>
          </a:p>
        </p:txBody>
      </p:sp>
      <p:pic>
        <p:nvPicPr>
          <p:cNvPr id="6147" name="Picture 3"/>
          <p:cNvPicPr>
            <a:picLocks noChangeAspect="1" noChangeArrowheads="1"/>
          </p:cNvPicPr>
          <p:nvPr/>
        </p:nvPicPr>
        <p:blipFill>
          <a:blip r:embed="rId3"/>
          <a:srcRect/>
          <a:stretch>
            <a:fillRect/>
          </a:stretch>
        </p:blipFill>
        <p:spPr bwMode="auto">
          <a:xfrm>
            <a:off x="5715000" y="228600"/>
            <a:ext cx="3429000" cy="64008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685800" y="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808000"/>
                </a:solidFill>
                <a:latin typeface="Arial Rounded MT Bold" pitchFamily="32" charset="0"/>
              </a:rPr>
              <a:t>Male infertility CAUSES</a:t>
            </a:r>
          </a:p>
        </p:txBody>
      </p:sp>
      <p:sp>
        <p:nvSpPr>
          <p:cNvPr id="15362" name="Text Box 2"/>
          <p:cNvSpPr txBox="1">
            <a:spLocks noChangeArrowheads="1"/>
          </p:cNvSpPr>
          <p:nvPr/>
        </p:nvSpPr>
        <p:spPr bwMode="auto">
          <a:xfrm>
            <a:off x="457200" y="6218238"/>
            <a:ext cx="8229600" cy="823912"/>
          </a:xfrm>
          <a:prstGeom prst="rect">
            <a:avLst/>
          </a:prstGeom>
          <a:solidFill>
            <a:srgbClr val="FFFFCC"/>
          </a:solidFill>
          <a:ln w="9525" cap="flat">
            <a:noFill/>
            <a:round/>
            <a:headEnd/>
            <a:tailEnd/>
          </a:ln>
          <a:effectLst>
            <a:outerShdw algn="ctr" rotWithShape="0">
              <a:srgbClr val="000000">
                <a:alpha val="70016"/>
              </a:srgbClr>
            </a:outerShdw>
          </a:effectLst>
        </p:spPr>
        <p:txBody>
          <a:bodyPr/>
          <a:lstStyle/>
          <a:p>
            <a:pPr indent="9323388" algn="ctr">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000000"/>
                </a:solidFill>
              </a:rPr>
              <a:t>Need of the hour is “a therapy to improve sperm quality”</a:t>
            </a:r>
          </a:p>
        </p:txBody>
      </p:sp>
      <p:pic>
        <p:nvPicPr>
          <p:cNvPr id="15363" name="Picture 3"/>
          <p:cNvPicPr>
            <a:picLocks noChangeAspect="1" noChangeArrowheads="1"/>
          </p:cNvPicPr>
          <p:nvPr/>
        </p:nvPicPr>
        <p:blipFill>
          <a:blip r:embed="rId5"/>
          <a:srcRect l="18822" t="23961" r="17059" b="10417"/>
          <a:stretch>
            <a:fillRect/>
          </a:stretch>
        </p:blipFill>
        <p:spPr bwMode="auto">
          <a:xfrm>
            <a:off x="228600" y="838200"/>
            <a:ext cx="8686800" cy="5157788"/>
          </a:xfrm>
          <a:prstGeom prst="rect">
            <a:avLst/>
          </a:prstGeom>
          <a:noFill/>
          <a:ln w="9525" cap="flat">
            <a:noFill/>
            <a:round/>
            <a:headEnd/>
            <a:tailEnd/>
          </a:ln>
          <a:effectLst/>
        </p:spPr>
      </p:pic>
      <p:sp>
        <p:nvSpPr>
          <p:cNvPr id="15364" name="Text Box 4"/>
          <p:cNvSpPr txBox="1">
            <a:spLocks noChangeArrowheads="1"/>
          </p:cNvSpPr>
          <p:nvPr/>
        </p:nvSpPr>
        <p:spPr bwMode="auto">
          <a:xfrm>
            <a:off x="3697288" y="4114800"/>
            <a:ext cx="1460500" cy="261938"/>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100">
                <a:solidFill>
                  <a:srgbClr val="000000"/>
                </a:solidFill>
              </a:rPr>
              <a:t>MALE INFERTILITY</a:t>
            </a:r>
          </a:p>
        </p:txBody>
      </p:sp>
      <p:graphicFrame>
        <p:nvGraphicFramePr>
          <p:cNvPr id="15365" name="Object 5"/>
          <p:cNvGraphicFramePr>
            <a:graphicFrameLocks noChangeAspect="1"/>
          </p:cNvGraphicFramePr>
          <p:nvPr/>
        </p:nvGraphicFramePr>
        <p:xfrm>
          <a:off x="3200400" y="3124200"/>
          <a:ext cx="2057400" cy="2209800"/>
        </p:xfrm>
        <a:graphic>
          <a:graphicData uri="http://schemas.openxmlformats.org/presentationml/2006/ole">
            <p:oleObj spid="_x0000_s15365" r:id="rId6" imgW="14060863" imgH="8516539" progId="">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752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Medical management</a:t>
            </a:r>
          </a:p>
        </p:txBody>
      </p:sp>
      <p:sp>
        <p:nvSpPr>
          <p:cNvPr id="10752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b="1">
              <a:solidFill>
                <a:srgbClr val="000000"/>
              </a:solidFill>
            </a:endParaRPr>
          </a:p>
          <a:p>
            <a:pPr marL="342900"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FFFF00"/>
                </a:solidFill>
              </a:rPr>
              <a:t>             </a:t>
            </a:r>
            <a:r>
              <a:rPr lang="en-US" sz="3200" b="1">
                <a:solidFill>
                  <a:srgbClr val="000000"/>
                </a:solidFill>
              </a:rPr>
              <a:t>IMMUNOLOGICAL CAUSES</a:t>
            </a:r>
          </a:p>
          <a:p>
            <a:pPr marL="342900"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b="1">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000000"/>
                </a:solidFill>
              </a:rPr>
              <a:t>IUI</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000000"/>
                </a:solidFill>
              </a:rPr>
              <a:t>Prednisolone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301625" y="609600"/>
            <a:ext cx="8842375" cy="1325563"/>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Vibratory stimulation and Electro-Ejaculation</a:t>
            </a:r>
          </a:p>
        </p:txBody>
      </p:sp>
      <p:sp>
        <p:nvSpPr>
          <p:cNvPr id="108546" name="Text Box 2"/>
          <p:cNvSpPr txBox="1">
            <a:spLocks noChangeArrowheads="1"/>
          </p:cNvSpPr>
          <p:nvPr/>
        </p:nvSpPr>
        <p:spPr bwMode="auto">
          <a:xfrm>
            <a:off x="152400" y="2435225"/>
            <a:ext cx="8991600" cy="4422775"/>
          </a:xfrm>
          <a:prstGeom prst="rect">
            <a:avLst/>
          </a:prstGeom>
          <a:noFill/>
          <a:ln w="9525" cap="flat">
            <a:noFill/>
            <a:round/>
            <a:headEnd/>
            <a:tailEnd/>
          </a:ln>
          <a:effectLst/>
        </p:spPr>
        <p:txBody>
          <a:bodyPr/>
          <a:lstStyle/>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    Neurological conditions effecting sympathetic system</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  </a:t>
            </a:r>
            <a:r>
              <a:rPr lang="en-US" sz="3200" b="1">
                <a:solidFill>
                  <a:srgbClr val="FF3300"/>
                </a:solidFill>
              </a:rPr>
              <a:t>(spinal cord injuries,demelinating neuropathies, diabetes)</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b="1">
              <a:solidFill>
                <a:srgbClr val="FF3300"/>
              </a:solidFill>
            </a:endParaRP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IUI,IVF-ICSI can be done.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9569" name="Text Box 1"/>
          <p:cNvSpPr txBox="1">
            <a:spLocks noChangeArrowheads="1"/>
          </p:cNvSpPr>
          <p:nvPr/>
        </p:nvSpPr>
        <p:spPr bwMode="auto">
          <a:xfrm>
            <a:off x="685800" y="2130425"/>
            <a:ext cx="7772400" cy="1470025"/>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FF3300"/>
                </a:solidFill>
                <a:effectLst>
                  <a:outerShdw blurRad="38100" dist="38100" dir="2700000" algn="tl">
                    <a:srgbClr val="000000"/>
                  </a:outerShdw>
                </a:effectLst>
              </a:rPr>
              <a:t>SURGICAL MANAGEMENT</a:t>
            </a:r>
          </a:p>
        </p:txBody>
      </p:sp>
      <p:sp>
        <p:nvSpPr>
          <p:cNvPr id="109570" name="Text Box 2"/>
          <p:cNvSpPr txBox="1">
            <a:spLocks noChangeArrowheads="1"/>
          </p:cNvSpPr>
          <p:nvPr/>
        </p:nvSpPr>
        <p:spPr bwMode="auto">
          <a:xfrm>
            <a:off x="1371600" y="3886200"/>
            <a:ext cx="6400800" cy="1752600"/>
          </a:xfrm>
          <a:prstGeom prst="rect">
            <a:avLst/>
          </a:prstGeom>
          <a:noFill/>
          <a:ln w="9525" cap="flat">
            <a:noFill/>
            <a:round/>
            <a:headEnd/>
            <a:tailEnd/>
          </a:ln>
          <a:effectLst/>
        </p:spPr>
        <p:txBody>
          <a:bodyPr wrap="none" anchor="ctr"/>
          <a:lstStyle/>
          <a:p>
            <a:endParaRPr lang="en-IN"/>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CONGENITAL CAUSES</a:t>
            </a:r>
          </a:p>
        </p:txBody>
      </p:sp>
      <p:sp>
        <p:nvSpPr>
          <p:cNvPr id="110594"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a:solidFill>
                <a:srgbClr val="000000"/>
              </a:solidFill>
            </a:endParaRP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Undescended testes : Orchidoplexy </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Phimosis</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Hypospadiasis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1617" name="Text Box 1"/>
          <p:cNvSpPr txBox="1">
            <a:spLocks noChangeArrowheads="1"/>
          </p:cNvSpPr>
          <p:nvPr/>
        </p:nvSpPr>
        <p:spPr bwMode="auto">
          <a:xfrm>
            <a:off x="228600" y="241300"/>
            <a:ext cx="8686800" cy="1933575"/>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000000"/>
                </a:solidFill>
                <a:latin typeface="Flat Brush" charset="0"/>
              </a:rPr>
              <a:t>TREATMENT SUCCESS AFTER SURGICAL REPAIR</a:t>
            </a:r>
            <a:r>
              <a:rPr lang="en-US" b="1">
                <a:solidFill>
                  <a:srgbClr val="000000"/>
                </a:solidFill>
                <a:latin typeface="Flat Brush" charset="0"/>
              </a:rPr>
              <a:t/>
            </a:r>
            <a:br>
              <a:rPr lang="en-US" b="1">
                <a:solidFill>
                  <a:srgbClr val="000000"/>
                </a:solidFill>
                <a:latin typeface="Flat Brush" charset="0"/>
              </a:rPr>
            </a:br>
            <a:r>
              <a:rPr lang="en-US">
                <a:solidFill>
                  <a:srgbClr val="808000"/>
                </a:solidFill>
              </a:rPr>
              <a:t>S</a:t>
            </a:r>
            <a:r>
              <a:rPr lang="en-US" sz="1800" b="1">
                <a:solidFill>
                  <a:srgbClr val="808000"/>
                </a:solidFill>
              </a:rPr>
              <a:t>TATISTICS COURTESY OF : </a:t>
            </a:r>
            <a:r>
              <a:rPr lang="en-US" sz="1400">
                <a:solidFill>
                  <a:srgbClr val="808000"/>
                </a:solidFill>
              </a:rPr>
              <a:t>Miguel F. da</a:t>
            </a:r>
            <a:r>
              <a:rPr lang="en-US" sz="4000">
                <a:solidFill>
                  <a:srgbClr val="808000"/>
                </a:solidFill>
              </a:rPr>
              <a:t> </a:t>
            </a:r>
            <a:r>
              <a:rPr lang="en-US" sz="1600">
                <a:solidFill>
                  <a:srgbClr val="808000"/>
                </a:solidFill>
              </a:rPr>
              <a:t>Cunha, Ph.D.</a:t>
            </a:r>
            <a:br>
              <a:rPr lang="en-US" sz="1600">
                <a:solidFill>
                  <a:srgbClr val="808000"/>
                </a:solidFill>
              </a:rPr>
            </a:br>
            <a:r>
              <a:rPr lang="en-US" sz="1600">
                <a:solidFill>
                  <a:srgbClr val="808000"/>
                </a:solidFill>
              </a:rPr>
              <a:t>The University of Texas - Houston</a:t>
            </a:r>
            <a:br>
              <a:rPr lang="en-US" sz="1600">
                <a:solidFill>
                  <a:srgbClr val="808000"/>
                </a:solidFill>
              </a:rPr>
            </a:br>
            <a:r>
              <a:rPr lang="en-US" sz="1600">
                <a:solidFill>
                  <a:srgbClr val="808000"/>
                </a:solidFill>
              </a:rPr>
              <a:t>Health Science Center</a:t>
            </a:r>
            <a:br>
              <a:rPr lang="en-US" sz="1600">
                <a:solidFill>
                  <a:srgbClr val="808000"/>
                </a:solidFill>
              </a:rPr>
            </a:br>
            <a:endParaRPr lang="en-US" sz="1600">
              <a:solidFill>
                <a:srgbClr val="808000"/>
              </a:solidFill>
            </a:endParaRPr>
          </a:p>
        </p:txBody>
      </p:sp>
      <p:sp>
        <p:nvSpPr>
          <p:cNvPr id="111618" name="Text Box 2"/>
          <p:cNvSpPr txBox="1">
            <a:spLocks noChangeArrowheads="1"/>
          </p:cNvSpPr>
          <p:nvPr/>
        </p:nvSpPr>
        <p:spPr bwMode="auto">
          <a:xfrm>
            <a:off x="0" y="2057400"/>
            <a:ext cx="9144000" cy="4189413"/>
          </a:xfrm>
          <a:prstGeom prst="rect">
            <a:avLst/>
          </a:prstGeom>
          <a:noFill/>
          <a:ln w="9525" cap="flat">
            <a:noFill/>
            <a:round/>
            <a:headEnd/>
            <a:tailEnd/>
          </a:ln>
          <a:effectLst/>
        </p:spPr>
        <p:txBody>
          <a:bodyPr/>
          <a:lstStyle/>
          <a:p>
            <a:pPr marL="339725" indent="-339725">
              <a:lnSpc>
                <a:spcPct val="120000"/>
              </a:lnSpc>
              <a:spcBef>
                <a:spcPts val="600"/>
              </a:spcBef>
              <a:buClr>
                <a:srgbClr val="808000"/>
              </a:buClr>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808000"/>
                </a:solidFill>
              </a:rPr>
              <a:t>Varicocele repair</a:t>
            </a:r>
          </a:p>
          <a:p>
            <a:pPr marL="739775" lvl="1" indent="-282575">
              <a:lnSpc>
                <a:spcPct val="120000"/>
              </a:lnSpc>
              <a:spcBef>
                <a:spcPts val="6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000000"/>
                </a:solidFill>
              </a:rPr>
              <a:t>Probability of semen improvement 25-50%</a:t>
            </a:r>
          </a:p>
          <a:p>
            <a:pPr marL="739775" lvl="1" indent="-282575">
              <a:lnSpc>
                <a:spcPct val="120000"/>
              </a:lnSpc>
              <a:spcBef>
                <a:spcPts val="6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000000"/>
                </a:solidFill>
              </a:rPr>
              <a:t>Probability of pregnancy:50-70%</a:t>
            </a:r>
          </a:p>
          <a:p>
            <a:pPr marL="339725" indent="-339725">
              <a:lnSpc>
                <a:spcPct val="120000"/>
              </a:lnSpc>
              <a:spcBef>
                <a:spcPts val="600"/>
              </a:spcBef>
              <a:buClr>
                <a:srgbClr val="808000"/>
              </a:buClr>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808000"/>
                </a:solidFill>
              </a:rPr>
              <a:t>Vasoepididymostomy</a:t>
            </a:r>
          </a:p>
          <a:p>
            <a:pPr marL="739775" lvl="1" indent="-282575">
              <a:lnSpc>
                <a:spcPct val="120000"/>
              </a:lnSpc>
              <a:spcBef>
                <a:spcPts val="6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000000"/>
                </a:solidFill>
              </a:rPr>
              <a:t>Patency rates:  60-70%</a:t>
            </a:r>
          </a:p>
          <a:p>
            <a:pPr marL="739775" lvl="1" indent="-282575">
              <a:lnSpc>
                <a:spcPct val="120000"/>
              </a:lnSpc>
              <a:spcBef>
                <a:spcPts val="6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000000"/>
                </a:solidFill>
              </a:rPr>
              <a:t>Probability of pregnancy:  &gt;30%</a:t>
            </a:r>
          </a:p>
          <a:p>
            <a:pPr marL="339725" indent="-339725">
              <a:lnSpc>
                <a:spcPct val="120000"/>
              </a:lnSpc>
              <a:spcBef>
                <a:spcPts val="600"/>
              </a:spcBef>
              <a:buClr>
                <a:srgbClr val="808000"/>
              </a:buClr>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808000"/>
                </a:solidFill>
              </a:rPr>
              <a:t>Vasovasostomy</a:t>
            </a:r>
          </a:p>
          <a:p>
            <a:pPr marL="739775" lvl="1" indent="-282575">
              <a:lnSpc>
                <a:spcPct val="120000"/>
              </a:lnSpc>
              <a:spcBef>
                <a:spcPts val="6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000000"/>
                </a:solidFill>
              </a:rPr>
              <a:t>Overall pregnancy rate:  50-60%</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427038" y="1978025"/>
            <a:ext cx="8502650" cy="3971925"/>
          </a:xfrm>
          <a:prstGeom prst="rect">
            <a:avLst/>
          </a:prstGeom>
          <a:noFill/>
          <a:ln w="9525" cap="flat">
            <a:noFill/>
            <a:round/>
            <a:headEnd/>
            <a:tailEnd/>
          </a:ln>
          <a:effectLst/>
        </p:spPr>
        <p:txBody>
          <a:bodyPr/>
          <a:lstStyle/>
          <a:p>
            <a:pPr marL="339725" indent="-339725">
              <a:lnSpc>
                <a:spcPct val="120000"/>
              </a:lnSpc>
              <a:spcBef>
                <a:spcPts val="8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Ejaculatory disorders:</a:t>
            </a:r>
          </a:p>
          <a:p>
            <a:pPr marL="739775" lvl="1" indent="-282575">
              <a:lnSpc>
                <a:spcPct val="120000"/>
              </a:lnSpc>
              <a:spcBef>
                <a:spcPts val="700"/>
              </a:spcBef>
              <a:buClr>
                <a:srgbClr val="0033CC"/>
              </a:buClr>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Sympathomimetic drugs:  20-30%</a:t>
            </a:r>
          </a:p>
          <a:p>
            <a:pPr marL="339725" indent="-339725">
              <a:lnSpc>
                <a:spcPct val="120000"/>
              </a:lnSpc>
              <a:spcBef>
                <a:spcPts val="8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Retrograde ejaculation:</a:t>
            </a:r>
          </a:p>
          <a:p>
            <a:pPr marL="739775" lvl="1" indent="-282575">
              <a:lnSpc>
                <a:spcPct val="120000"/>
              </a:lnSpc>
              <a:spcBef>
                <a:spcPts val="700"/>
              </a:spcBef>
              <a:buClr>
                <a:srgbClr val="0033CC"/>
              </a:buClr>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Sperm rescue from urine: variable success rate</a:t>
            </a:r>
          </a:p>
          <a:p>
            <a:pPr marL="339725" indent="-339725">
              <a:lnSpc>
                <a:spcPct val="120000"/>
              </a:lnSpc>
              <a:spcBef>
                <a:spcPts val="8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Antisperm antibody:</a:t>
            </a:r>
          </a:p>
          <a:p>
            <a:pPr marL="739775" lvl="1" indent="-282575">
              <a:lnSpc>
                <a:spcPct val="120000"/>
              </a:lnSpc>
              <a:spcBef>
                <a:spcPts val="700"/>
              </a:spcBef>
              <a:buClr>
                <a:srgbClr val="0033CC"/>
              </a:buClr>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Immunosuppressive drugs:  variable success</a:t>
            </a:r>
          </a:p>
        </p:txBody>
      </p:sp>
      <p:sp>
        <p:nvSpPr>
          <p:cNvPr id="112642" name="Text Box 2"/>
          <p:cNvSpPr txBox="1">
            <a:spLocks noChangeArrowheads="1"/>
          </p:cNvSpPr>
          <p:nvPr/>
        </p:nvSpPr>
        <p:spPr bwMode="auto">
          <a:xfrm>
            <a:off x="639763" y="600075"/>
            <a:ext cx="7772400" cy="866775"/>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0000CC"/>
                </a:solidFill>
                <a:latin typeface="Flat Brush" charset="0"/>
              </a:rPr>
              <a:t>TREATMENT OUTCOMES</a:t>
            </a:r>
            <a:br>
              <a:rPr lang="en-US" sz="3600" b="1">
                <a:solidFill>
                  <a:srgbClr val="0000CC"/>
                </a:solidFill>
                <a:latin typeface="Flat Brush" charset="0"/>
              </a:rPr>
            </a:br>
            <a:r>
              <a:rPr lang="en-US" sz="3600" b="1">
                <a:solidFill>
                  <a:srgbClr val="0000CC"/>
                </a:solidFill>
                <a:latin typeface="Flat Brush" charset="0"/>
              </a:rPr>
              <a:t>with ejaculatory problems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366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Chromosomal  abnormalities</a:t>
            </a:r>
          </a:p>
        </p:txBody>
      </p:sp>
      <p:sp>
        <p:nvSpPr>
          <p:cNvPr id="11366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Klinefelter's syndrome:</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Mosaic variants</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Y-chromosome deletions    </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b="1">
              <a:solidFill>
                <a:srgbClr val="000000"/>
              </a:solidFill>
            </a:endParaRPr>
          </a:p>
          <a:p>
            <a:pPr marL="342900" indent="-339725" algn="ctr">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FF3300"/>
                </a:solidFill>
              </a:rPr>
              <a:t>ICSI WITH TESTICULAR SPERMS CAN BE DONE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VARICOCELE</a:t>
            </a:r>
          </a:p>
        </p:txBody>
      </p:sp>
      <p:sp>
        <p:nvSpPr>
          <p:cNvPr id="114690" name="Text Box 2"/>
          <p:cNvSpPr txBox="1">
            <a:spLocks noChangeArrowheads="1"/>
          </p:cNvSpPr>
          <p:nvPr/>
        </p:nvSpPr>
        <p:spPr bwMode="auto">
          <a:xfrm>
            <a:off x="0" y="1676400"/>
            <a:ext cx="8842375" cy="4422775"/>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a:solidFill>
                  <a:srgbClr val="000000"/>
                </a:solidFill>
              </a:rPr>
              <a:t>Varicocelectomy</a:t>
            </a:r>
          </a:p>
          <a:p>
            <a:pPr marL="342900"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a:solidFill>
                  <a:srgbClr val="000000"/>
                </a:solidFill>
              </a:rPr>
              <a:t>  </a:t>
            </a:r>
            <a:r>
              <a:rPr lang="en-US" b="1">
                <a:solidFill>
                  <a:srgbClr val="FF3300"/>
                </a:solidFill>
              </a:rPr>
              <a:t>Retroperitoneal,inguinal,subinguinal,laparoscopic</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a:solidFill>
                  <a:srgbClr val="000000"/>
                </a:solidFill>
              </a:rPr>
              <a:t>Embolization</a:t>
            </a:r>
          </a:p>
          <a:p>
            <a:pPr marL="342900"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a:solidFill>
                  <a:srgbClr val="000000"/>
                </a:solidFill>
              </a:rPr>
              <a:t>Corrects over 90% of cases</a:t>
            </a:r>
          </a:p>
          <a:p>
            <a:pPr marL="342900"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a:solidFill>
                  <a:srgbClr val="000000"/>
                </a:solidFill>
              </a:rPr>
              <a:t>Rest can be offered IUI,IVF</a:t>
            </a:r>
          </a:p>
          <a:p>
            <a:pPr marL="342900"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b="1">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1"/>
          <p:cNvSpPr txBox="1">
            <a:spLocks noChangeArrowheads="1"/>
          </p:cNvSpPr>
          <p:nvPr/>
        </p:nvSpPr>
        <p:spPr bwMode="auto">
          <a:xfrm>
            <a:off x="685800" y="2130425"/>
            <a:ext cx="7772400" cy="1470025"/>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FF3300"/>
                </a:solidFill>
                <a:effectLst>
                  <a:outerShdw blurRad="38100" dist="38100" dir="2700000" algn="tl">
                    <a:srgbClr val="000000"/>
                  </a:outerShdw>
                </a:effectLst>
              </a:rPr>
              <a:t>AZOOSPERMIA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0" y="381000"/>
            <a:ext cx="9144000" cy="4525963"/>
          </a:xfrm>
          <a:prstGeom prst="rect">
            <a:avLst/>
          </a:prstGeom>
          <a:noFill/>
          <a:ln w="9525" cap="flat">
            <a:noFill/>
            <a:round/>
            <a:headEnd/>
            <a:tailEnd/>
          </a:ln>
          <a:effectLst/>
        </p:spPr>
        <p:txBody>
          <a:bodyPr/>
          <a:lstStyle/>
          <a:p>
            <a:pPr marL="609600" indent="-608013">
              <a:lnSpc>
                <a:spcPct val="80000"/>
              </a:lnSpc>
              <a:spcBef>
                <a:spcPts val="8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3200" b="1" u="sng">
                <a:solidFill>
                  <a:srgbClr val="000000"/>
                </a:solidFill>
              </a:rPr>
              <a:t>Testicular biopsy</a:t>
            </a:r>
          </a:p>
          <a:p>
            <a:pPr marL="609600" indent="-608013">
              <a:lnSpc>
                <a:spcPct val="80000"/>
              </a:lnSpc>
              <a:spcBef>
                <a:spcPts val="8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3200">
                <a:solidFill>
                  <a:srgbClr val="000000"/>
                </a:solidFill>
              </a:rPr>
              <a:t>Performed mainly to differentiate primary testicular failure from obstructive ductal lesions in azoospermic patients.</a:t>
            </a:r>
          </a:p>
          <a:p>
            <a:pPr marL="609600" indent="-608013">
              <a:lnSpc>
                <a:spcPct val="80000"/>
              </a:lnSpc>
              <a:spcBef>
                <a:spcPts val="8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3200">
                <a:solidFill>
                  <a:srgbClr val="000000"/>
                </a:solidFill>
              </a:rPr>
              <a:t>As the testicular tissues are being examined directly, it remains the </a:t>
            </a:r>
            <a:r>
              <a:rPr lang="en-US" sz="3200" i="1">
                <a:solidFill>
                  <a:srgbClr val="000000"/>
                </a:solidFill>
              </a:rPr>
              <a:t>gold standard</a:t>
            </a:r>
            <a:r>
              <a:rPr lang="en-US" sz="3200">
                <a:solidFill>
                  <a:srgbClr val="000000"/>
                </a:solidFill>
              </a:rPr>
              <a:t> for judging testicular function.</a:t>
            </a:r>
          </a:p>
          <a:p>
            <a:pPr marL="609600" indent="-608013">
              <a:lnSpc>
                <a:spcPct val="80000"/>
              </a:lnSpc>
              <a:spcBef>
                <a:spcPts val="8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3200">
                <a:solidFill>
                  <a:srgbClr val="000000"/>
                </a:solidFill>
              </a:rPr>
              <a:t>If there are indications of ductal obstruction or testicular failure, both testes should be biopsied as both have different degrees of dysfunction.</a:t>
            </a:r>
          </a:p>
          <a:p>
            <a:pPr marL="609600" indent="-608013">
              <a:lnSpc>
                <a:spcPct val="80000"/>
              </a:lnSpc>
              <a:spcBef>
                <a:spcPts val="8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3200">
                <a:solidFill>
                  <a:srgbClr val="000000"/>
                </a:solidFill>
              </a:rPr>
              <a:t>The argument in favor of unilateral biopsy is that the opposite testes is completely untouched to obviate adhesions or fibrosis. </a:t>
            </a:r>
          </a:p>
          <a:p>
            <a:pPr marL="609600" indent="-608013">
              <a:lnSpc>
                <a:spcPct val="80000"/>
              </a:lnSpc>
              <a:spcBef>
                <a:spcPts val="8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3200">
                <a:solidFill>
                  <a:srgbClr val="000000"/>
                </a:solidFill>
              </a:rPr>
              <a:t>Can be performed by open method using window technique or by FNAC.</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srcRect/>
          <a:stretch>
            <a:fillRect/>
          </a:stretch>
        </p:blipFill>
        <p:spPr bwMode="auto">
          <a:xfrm>
            <a:off x="-762000" y="0"/>
            <a:ext cx="11353800" cy="7239000"/>
          </a:xfrm>
          <a:prstGeom prst="rect">
            <a:avLst/>
          </a:prstGeom>
          <a:noFill/>
          <a:ln w="9525" cap="flat">
            <a:noFill/>
            <a:round/>
            <a:headEnd/>
            <a:tailEnd/>
          </a:ln>
          <a:effectLst/>
        </p:spPr>
      </p:pic>
      <p:sp>
        <p:nvSpPr>
          <p:cNvPr id="16386" name="Text Box 2"/>
          <p:cNvSpPr txBox="1">
            <a:spLocks noChangeArrowheads="1"/>
          </p:cNvSpPr>
          <p:nvPr/>
        </p:nvSpPr>
        <p:spPr bwMode="auto">
          <a:xfrm>
            <a:off x="3733800" y="0"/>
            <a:ext cx="685800" cy="65532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66FFFF"/>
                </a:solidFill>
              </a:rPr>
              <a:t>HISTORY</a:t>
            </a:r>
          </a:p>
        </p:txBody>
      </p:sp>
      <p:sp>
        <p:nvSpPr>
          <p:cNvPr id="16387" name="Text Box 3"/>
          <p:cNvSpPr txBox="1">
            <a:spLocks noChangeArrowheads="1"/>
          </p:cNvSpPr>
          <p:nvPr/>
        </p:nvSpPr>
        <p:spPr bwMode="auto">
          <a:xfrm>
            <a:off x="4648200" y="1981200"/>
            <a:ext cx="3810000" cy="4114800"/>
          </a:xfrm>
          <a:prstGeom prst="rect">
            <a:avLst/>
          </a:prstGeom>
          <a:noFill/>
          <a:ln w="9525" cap="flat">
            <a:noFill/>
            <a:round/>
            <a:headEnd/>
            <a:tailEnd/>
          </a:ln>
          <a:effectLst/>
        </p:spPr>
        <p:txBody>
          <a:bodyPr wrap="none" anchor="ctr"/>
          <a:lstStyle/>
          <a:p>
            <a:endParaRPr lang="en-IN"/>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1" name="Text Box 1"/>
          <p:cNvSpPr txBox="1">
            <a:spLocks noChangeArrowheads="1"/>
          </p:cNvSpPr>
          <p:nvPr/>
        </p:nvSpPr>
        <p:spPr bwMode="auto">
          <a:xfrm>
            <a:off x="457200" y="0"/>
            <a:ext cx="82296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000000"/>
                </a:solidFill>
              </a:rPr>
              <a:t>Management of Azoospermia man</a:t>
            </a:r>
          </a:p>
        </p:txBody>
      </p:sp>
      <p:sp>
        <p:nvSpPr>
          <p:cNvPr id="117762" name="Text Box 2"/>
          <p:cNvSpPr txBox="1">
            <a:spLocks noChangeArrowheads="1"/>
          </p:cNvSpPr>
          <p:nvPr/>
        </p:nvSpPr>
        <p:spPr bwMode="auto">
          <a:xfrm>
            <a:off x="152400" y="1828800"/>
            <a:ext cx="5562600" cy="5562600"/>
          </a:xfrm>
          <a:prstGeom prst="rect">
            <a:avLst/>
          </a:prstGeom>
          <a:noFill/>
          <a:ln w="9525" cap="flat">
            <a:noFill/>
            <a:round/>
            <a:headEnd/>
            <a:tailEnd/>
          </a:ln>
          <a:effectLst/>
        </p:spPr>
        <p:txBody>
          <a:bodyPr/>
          <a:lstStyle/>
          <a:p>
            <a:pPr>
              <a:lnSpc>
                <a:spcPct val="80000"/>
              </a:lnSpc>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b="1">
                <a:solidFill>
                  <a:srgbClr val="000000"/>
                </a:solidFill>
              </a:rPr>
              <a:t>Surgical</a:t>
            </a:r>
          </a:p>
          <a:p>
            <a:pPr>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2400" b="1" u="sng">
              <a:solidFill>
                <a:srgbClr val="000000"/>
              </a:solidFill>
            </a:endParaRPr>
          </a:p>
          <a:p>
            <a:pPr marL="342900" indent="-341313">
              <a:lnSpc>
                <a:spcPct val="80000"/>
              </a:lnSpc>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b="1" u="sng">
                <a:solidFill>
                  <a:srgbClr val="000000"/>
                </a:solidFill>
              </a:rPr>
              <a:t>Micro -Surgical reconstruction</a:t>
            </a:r>
          </a:p>
          <a:p>
            <a:pPr marL="342900" indent="-341313">
              <a:lnSpc>
                <a:spcPct val="80000"/>
              </a:lnSpc>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3200" b="1">
              <a:solidFill>
                <a:srgbClr val="000000"/>
              </a:solidFill>
            </a:endParaRPr>
          </a:p>
          <a:p>
            <a:pPr marL="342900" indent="-341313">
              <a:lnSpc>
                <a:spcPct val="80000"/>
              </a:lnSpc>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b="1">
                <a:solidFill>
                  <a:srgbClr val="000000"/>
                </a:solidFill>
              </a:rPr>
              <a:t>Vaso-epididymostomy</a:t>
            </a:r>
          </a:p>
          <a:p>
            <a:pPr marL="342900" indent="-341313">
              <a:lnSpc>
                <a:spcPct val="80000"/>
              </a:lnSpc>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b="1">
                <a:solidFill>
                  <a:srgbClr val="000000"/>
                </a:solidFill>
              </a:rPr>
              <a:t>Vasovasotomy</a:t>
            </a:r>
          </a:p>
          <a:p>
            <a:pPr marL="342900" indent="-341313">
              <a:lnSpc>
                <a:spcPct val="80000"/>
              </a:lnSpc>
              <a:spcBef>
                <a:spcPts val="5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2000" b="1">
              <a:solidFill>
                <a:srgbClr val="FFFF00"/>
              </a:solidFill>
            </a:endParaRPr>
          </a:p>
          <a:p>
            <a:pPr marL="342900" indent="-341313">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2400" b="1">
              <a:solidFill>
                <a:srgbClr val="FFFF00"/>
              </a:solidFill>
            </a:endParaRPr>
          </a:p>
          <a:p>
            <a:pPr marL="342900" indent="-341313">
              <a:lnSpc>
                <a:spcPct val="80000"/>
              </a:lnSpc>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b="1">
                <a:solidFill>
                  <a:srgbClr val="000000"/>
                </a:solidFill>
              </a:rPr>
              <a:t>Sperm retrieval techniques</a:t>
            </a:r>
          </a:p>
        </p:txBody>
      </p:sp>
      <p:sp>
        <p:nvSpPr>
          <p:cNvPr id="117763" name="Text Box 3"/>
          <p:cNvSpPr txBox="1">
            <a:spLocks noChangeArrowheads="1"/>
          </p:cNvSpPr>
          <p:nvPr/>
        </p:nvSpPr>
        <p:spPr bwMode="auto">
          <a:xfrm>
            <a:off x="5943600" y="1676400"/>
            <a:ext cx="2895600" cy="4422775"/>
          </a:xfrm>
          <a:prstGeom prst="rect">
            <a:avLst/>
          </a:prstGeom>
          <a:noFill/>
          <a:ln w="9525" cap="flat">
            <a:noFill/>
            <a:round/>
            <a:headEnd/>
            <a:tailEnd/>
          </a:ln>
          <a:effectLst/>
        </p:spPr>
        <p:txBody>
          <a:bodyPr wrap="none" anchor="ctr"/>
          <a:lstStyle/>
          <a:p>
            <a:endParaRPr lang="en-IN"/>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457200" y="1066800"/>
            <a:ext cx="8229600" cy="4525963"/>
          </a:xfrm>
          <a:prstGeom prst="rect">
            <a:avLst/>
          </a:prstGeom>
          <a:noFill/>
          <a:ln w="9525" cap="flat">
            <a:noFill/>
            <a:round/>
            <a:headEnd/>
            <a:tailEnd/>
          </a:ln>
          <a:effectLst/>
        </p:spPr>
        <p:txBody>
          <a:bodyPr/>
          <a:lstStyle/>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b="1" u="sng">
                <a:solidFill>
                  <a:srgbClr val="000000"/>
                </a:solidFill>
              </a:rPr>
              <a:t>Sperm aspiration</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A procedure to obtain sperms from male reproductive tract.</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Indications are severe form of male infertility cause by obstructive and non-obstructive azoospermia, also in patients with severely impaired or almost non-</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	existent sperm production – necrospermia.</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Sites of sperm aspiration – </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             Testes</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             Upper epididymis</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             Lower epididymis</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             Vas</a:t>
            </a:r>
          </a:p>
        </p:txBody>
      </p:sp>
      <p:sp>
        <p:nvSpPr>
          <p:cNvPr id="118786" name="Rectangle 2"/>
          <p:cNvSpPr>
            <a:spLocks noChangeArrowheads="1"/>
          </p:cNvSpPr>
          <p:nvPr/>
        </p:nvSpPr>
        <p:spPr bwMode="auto">
          <a:xfrm>
            <a:off x="609600" y="152400"/>
            <a:ext cx="7942263" cy="642938"/>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000000"/>
                </a:solidFill>
              </a:rPr>
              <a:t>Assisted Reproduction- Newer Methods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Text Box 1"/>
          <p:cNvSpPr txBox="1">
            <a:spLocks noChangeArrowheads="1"/>
          </p:cNvSpPr>
          <p:nvPr/>
        </p:nvSpPr>
        <p:spPr bwMode="auto">
          <a:xfrm>
            <a:off x="457200" y="1066800"/>
            <a:ext cx="8229600" cy="4525963"/>
          </a:xfrm>
          <a:prstGeom prst="rect">
            <a:avLst/>
          </a:prstGeom>
          <a:noFill/>
          <a:ln w="9525" cap="flat">
            <a:noFill/>
            <a:round/>
            <a:headEnd/>
            <a:tailEnd/>
          </a:ln>
          <a:effectLst/>
        </p:spPr>
        <p:txBody>
          <a:bodyPr/>
          <a:lstStyle/>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b="1" u="sng">
                <a:solidFill>
                  <a:srgbClr val="000000"/>
                </a:solidFill>
              </a:rPr>
              <a:t>Microsurgical Epididymal Sperm Aspiration</a:t>
            </a:r>
            <a:r>
              <a:rPr lang="en-US" u="sng">
                <a:solidFill>
                  <a:srgbClr val="000000"/>
                </a:solidFill>
              </a:rPr>
              <a:t> (MESA)</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Microsurgical technique to obtain sperms from epididymis in cases of </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obstructive azoospermia</a:t>
            </a:r>
          </a:p>
          <a:p>
            <a:pPr marL="609600" indent="-608013">
              <a:lnSpc>
                <a:spcPct val="90000"/>
              </a:lnSpc>
              <a:spcBef>
                <a:spcPts val="7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I</a:t>
            </a:r>
            <a:r>
              <a:rPr lang="en-US" u="sng">
                <a:solidFill>
                  <a:srgbClr val="000000"/>
                </a:solidFill>
              </a:rPr>
              <a:t>ndications</a:t>
            </a:r>
            <a:r>
              <a:rPr lang="en-US">
                <a:solidFill>
                  <a:srgbClr val="000000"/>
                </a:solidFill>
              </a:rPr>
              <a:t> – </a:t>
            </a:r>
          </a:p>
          <a:p>
            <a:pPr marL="608013" indent="-606425">
              <a:lnSpc>
                <a:spcPct val="90000"/>
              </a:lnSpc>
              <a:spcBef>
                <a:spcPts val="7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Congenital absence of vas</a:t>
            </a:r>
          </a:p>
          <a:p>
            <a:pPr marL="608013" indent="-606425">
              <a:lnSpc>
                <a:spcPct val="90000"/>
              </a:lnSpc>
              <a:spcBef>
                <a:spcPts val="7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Bilateral non-constructible ejaculatory duct obstruction</a:t>
            </a:r>
          </a:p>
          <a:p>
            <a:pPr marL="608013" indent="-606425">
              <a:lnSpc>
                <a:spcPct val="90000"/>
              </a:lnSpc>
              <a:spcBef>
                <a:spcPts val="7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Obstructive azoospermia following radical prostatectomy and radical Cystectomy.</a:t>
            </a:r>
          </a:p>
          <a:p>
            <a:pPr marL="608013" indent="-606425">
              <a:lnSpc>
                <a:spcPct val="90000"/>
              </a:lnSpc>
              <a:spcBef>
                <a:spcPts val="7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a:solidFill>
                  <a:srgbClr val="000000"/>
                </a:solidFill>
              </a:rPr>
              <a:t>Failed vasoepididymostomy. </a:t>
            </a:r>
          </a:p>
        </p:txBody>
      </p:sp>
      <p:sp>
        <p:nvSpPr>
          <p:cNvPr id="119810" name="Text Box 2"/>
          <p:cNvSpPr txBox="1">
            <a:spLocks noChangeArrowheads="1"/>
          </p:cNvSpPr>
          <p:nvPr/>
        </p:nvSpPr>
        <p:spPr bwMode="auto">
          <a:xfrm>
            <a:off x="609600" y="457200"/>
            <a:ext cx="7942263" cy="642938"/>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000000"/>
                </a:solidFill>
              </a:rPr>
              <a:t>Assisted Reproduction- Newer Methods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a:srcRect/>
          <a:stretch>
            <a:fillRect/>
          </a:stretch>
        </p:blipFill>
        <p:spPr bwMode="auto">
          <a:xfrm>
            <a:off x="838200" y="1219200"/>
            <a:ext cx="7467600" cy="4648200"/>
          </a:xfrm>
          <a:prstGeom prst="rect">
            <a:avLst/>
          </a:prstGeom>
          <a:noFill/>
          <a:ln w="9525" cap="flat">
            <a:noFill/>
            <a:round/>
            <a:headEnd/>
            <a:tailEnd/>
          </a:ln>
          <a:effectLst/>
        </p:spPr>
      </p:pic>
      <p:sp>
        <p:nvSpPr>
          <p:cNvPr id="120834" name="Text Box 2"/>
          <p:cNvSpPr txBox="1">
            <a:spLocks noChangeArrowheads="1"/>
          </p:cNvSpPr>
          <p:nvPr/>
        </p:nvSpPr>
        <p:spPr bwMode="auto">
          <a:xfrm>
            <a:off x="685800" y="382588"/>
            <a:ext cx="7848600" cy="46037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000000"/>
                </a:solidFill>
              </a:rPr>
              <a:t>Microsurgical Epididimal Sperm Aspiration (MESA)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533400" y="914400"/>
            <a:ext cx="8229600" cy="4525963"/>
          </a:xfrm>
          <a:prstGeom prst="rect">
            <a:avLst/>
          </a:prstGeom>
          <a:noFill/>
          <a:ln w="9525" cap="flat">
            <a:noFill/>
            <a:round/>
            <a:headEnd/>
            <a:tailEnd/>
          </a:ln>
          <a:effectLst/>
        </p:spPr>
        <p:txBody>
          <a:bodyPr/>
          <a:lstStyle/>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b="1" u="sng">
                <a:solidFill>
                  <a:srgbClr val="000000"/>
                </a:solidFill>
              </a:rPr>
              <a:t>Percutaneous Epididymal Sperm Aspiration</a:t>
            </a:r>
            <a:r>
              <a:rPr lang="en-US" sz="2400" u="sng">
                <a:solidFill>
                  <a:srgbClr val="000000"/>
                </a:solidFill>
              </a:rPr>
              <a:t> (PESA)</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Simple, convenient and inexpensive</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Sperms are sucked from epididymis after puncturing it with a fine No 6 needle.</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Advantages – less expensive</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Disadvantages – blind procedure</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                        accidental injury to blood vessels and hematoma formation</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                        amount of sperms obtained is less</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b="1" u="sng">
                <a:solidFill>
                  <a:srgbClr val="000000"/>
                </a:solidFill>
              </a:rPr>
              <a:t>Testicular sperm aspiration</a:t>
            </a:r>
            <a:r>
              <a:rPr lang="en-US" sz="2400" u="sng">
                <a:solidFill>
                  <a:srgbClr val="000000"/>
                </a:solidFill>
              </a:rPr>
              <a:t> (TESA)</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Involves sucking out testicular tissue with a fine needle under local LA.</a:t>
            </a:r>
          </a:p>
        </p:txBody>
      </p:sp>
      <p:sp>
        <p:nvSpPr>
          <p:cNvPr id="121858" name="Text Box 2"/>
          <p:cNvSpPr txBox="1">
            <a:spLocks noChangeArrowheads="1"/>
          </p:cNvSpPr>
          <p:nvPr/>
        </p:nvSpPr>
        <p:spPr bwMode="auto">
          <a:xfrm>
            <a:off x="609600" y="381000"/>
            <a:ext cx="7764463" cy="642938"/>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000000"/>
                </a:solidFill>
              </a:rPr>
              <a:t>Assisted reproduction- Newer methods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srcRect/>
          <a:stretch>
            <a:fillRect/>
          </a:stretch>
        </p:blipFill>
        <p:spPr bwMode="auto">
          <a:xfrm>
            <a:off x="1905000" y="1524000"/>
            <a:ext cx="4419600" cy="5029200"/>
          </a:xfrm>
          <a:prstGeom prst="rect">
            <a:avLst/>
          </a:prstGeom>
          <a:noFill/>
          <a:ln w="9525" cap="flat">
            <a:noFill/>
            <a:round/>
            <a:headEnd/>
            <a:tailEnd/>
          </a:ln>
          <a:effectLst/>
        </p:spPr>
      </p:pic>
      <p:sp>
        <p:nvSpPr>
          <p:cNvPr id="122882" name="Text Box 2"/>
          <p:cNvSpPr txBox="1">
            <a:spLocks noChangeArrowheads="1"/>
          </p:cNvSpPr>
          <p:nvPr/>
        </p:nvSpPr>
        <p:spPr bwMode="auto">
          <a:xfrm>
            <a:off x="609600" y="457200"/>
            <a:ext cx="7939088" cy="1130300"/>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000000"/>
                </a:solidFill>
              </a:rPr>
              <a:t>Percutaneous Ependymal Sperm Extraction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000000"/>
                </a:solidFill>
              </a:rPr>
              <a:t>(PESA)</a:t>
            </a:r>
            <a:r>
              <a:rPr lang="en-US" sz="3600">
                <a:solidFill>
                  <a:srgbClr val="000000"/>
                </a:solidFill>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457200" y="990600"/>
            <a:ext cx="8229600" cy="4525963"/>
          </a:xfrm>
          <a:prstGeom prst="rect">
            <a:avLst/>
          </a:prstGeom>
          <a:noFill/>
          <a:ln w="9525" cap="flat">
            <a:noFill/>
            <a:round/>
            <a:headEnd/>
            <a:tailEnd/>
          </a:ln>
          <a:effectLst/>
        </p:spPr>
        <p:txBody>
          <a:bodyPr/>
          <a:lstStyle/>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b="1" u="sng">
                <a:solidFill>
                  <a:srgbClr val="000000"/>
                </a:solidFill>
              </a:rPr>
              <a:t>Testicular Sperm Extraction</a:t>
            </a:r>
            <a:r>
              <a:rPr lang="en-US" sz="2400" u="sng">
                <a:solidFill>
                  <a:srgbClr val="000000"/>
                </a:solidFill>
              </a:rPr>
              <a:t> (TESE)</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It is an open procedure performed under mild sedation and direct vision thus </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minimizing the complications.</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u="sng">
                <a:solidFill>
                  <a:srgbClr val="000000"/>
                </a:solidFill>
              </a:rPr>
              <a:t>Advantages</a:t>
            </a:r>
            <a:r>
              <a:rPr lang="en-US" sz="2400">
                <a:solidFill>
                  <a:srgbClr val="000000"/>
                </a:solidFill>
              </a:rPr>
              <a:t> –</a:t>
            </a:r>
          </a:p>
          <a:p>
            <a:pPr marL="608013" indent="-606425">
              <a:lnSpc>
                <a:spcPct val="80000"/>
              </a:lnSpc>
              <a:spcBef>
                <a:spcPts val="6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TESE is procedure of choice for men with non obstructive azoospermia</a:t>
            </a:r>
          </a:p>
          <a:p>
            <a:pPr marL="608013" indent="-606425">
              <a:lnSpc>
                <a:spcPct val="80000"/>
              </a:lnSpc>
              <a:spcBef>
                <a:spcPts val="6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Performed under LA in office procedure room</a:t>
            </a:r>
          </a:p>
          <a:p>
            <a:pPr marL="608013" indent="-606425">
              <a:lnSpc>
                <a:spcPct val="80000"/>
              </a:lnSpc>
              <a:spcBef>
                <a:spcPts val="6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Open biopsy TESE is more effective than needle biopsy TESE. It is the second best way to collect sperms.</a:t>
            </a:r>
          </a:p>
          <a:p>
            <a:pPr marL="608013" indent="-606425">
              <a:lnSpc>
                <a:spcPct val="80000"/>
              </a:lnSpc>
              <a:spcBef>
                <a:spcPts val="6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Sperms harvested using TESE can be stored for future use.</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u="sng">
                <a:solidFill>
                  <a:srgbClr val="000000"/>
                </a:solidFill>
              </a:rPr>
              <a:t>Disadvantages</a:t>
            </a:r>
            <a:r>
              <a:rPr lang="en-US" sz="2400">
                <a:solidFill>
                  <a:srgbClr val="000000"/>
                </a:solidFill>
              </a:rPr>
              <a:t> –</a:t>
            </a:r>
          </a:p>
          <a:p>
            <a:pPr marL="608013" indent="-606425">
              <a:lnSpc>
                <a:spcPct val="80000"/>
              </a:lnSpc>
              <a:spcBef>
                <a:spcPts val="6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Amount of sperms obtained is less than MESA</a:t>
            </a:r>
          </a:p>
          <a:p>
            <a:pPr marL="608013" indent="-606425">
              <a:lnSpc>
                <a:spcPct val="80000"/>
              </a:lnSpc>
              <a:spcBef>
                <a:spcPts val="600"/>
              </a:spcBef>
              <a:buFont typeface="Times New Roman" pitchFamily="16" charset="0"/>
              <a:buChar char="•"/>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en-US" sz="2400">
                <a:solidFill>
                  <a:srgbClr val="000000"/>
                </a:solidFill>
              </a:rPr>
              <a:t>Many andrology labs find it difficult to work with TESA sperms.</a:t>
            </a:r>
          </a:p>
          <a:p>
            <a:pPr marL="609600" indent="-608013">
              <a:lnSpc>
                <a:spcPct val="80000"/>
              </a:lnSpc>
              <a:spcBef>
                <a:spcPts val="600"/>
              </a:spcBef>
              <a:buClrTx/>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en-US" sz="2400">
              <a:solidFill>
                <a:srgbClr val="000000"/>
              </a:solidFill>
            </a:endParaRPr>
          </a:p>
        </p:txBody>
      </p:sp>
      <p:sp>
        <p:nvSpPr>
          <p:cNvPr id="123906" name="Text Box 2"/>
          <p:cNvSpPr txBox="1">
            <a:spLocks noChangeArrowheads="1"/>
          </p:cNvSpPr>
          <p:nvPr/>
        </p:nvSpPr>
        <p:spPr bwMode="auto">
          <a:xfrm>
            <a:off x="685800" y="381000"/>
            <a:ext cx="7764463" cy="642938"/>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000000"/>
                </a:solidFill>
              </a:rPr>
              <a:t>Assisted reproduction- Newer methods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noChangeArrowheads="1"/>
          </p:cNvPicPr>
          <p:nvPr/>
        </p:nvPicPr>
        <p:blipFill>
          <a:blip r:embed="rId3"/>
          <a:srcRect/>
          <a:stretch>
            <a:fillRect/>
          </a:stretch>
        </p:blipFill>
        <p:spPr bwMode="auto">
          <a:xfrm>
            <a:off x="381000" y="914400"/>
            <a:ext cx="8458200" cy="5257800"/>
          </a:xfrm>
          <a:prstGeom prst="rect">
            <a:avLst/>
          </a:prstGeom>
          <a:noFill/>
          <a:ln w="9525" cap="flat">
            <a:noFill/>
            <a:round/>
            <a:headEnd/>
            <a:tailEnd/>
          </a:ln>
          <a:effectLst/>
        </p:spPr>
      </p:pic>
      <p:sp>
        <p:nvSpPr>
          <p:cNvPr id="124930" name="Text Box 2"/>
          <p:cNvSpPr txBox="1">
            <a:spLocks noChangeArrowheads="1"/>
          </p:cNvSpPr>
          <p:nvPr/>
        </p:nvSpPr>
        <p:spPr bwMode="auto">
          <a:xfrm>
            <a:off x="685800" y="304800"/>
            <a:ext cx="4849813" cy="460375"/>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000000"/>
                </a:solidFill>
              </a:rPr>
              <a:t>Testicular sperm extraction (TESE)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Which is better</a:t>
            </a:r>
          </a:p>
        </p:txBody>
      </p:sp>
      <p:sp>
        <p:nvSpPr>
          <p:cNvPr id="125954" name="Text Box 2"/>
          <p:cNvSpPr txBox="1">
            <a:spLocks noChangeArrowheads="1"/>
          </p:cNvSpPr>
          <p:nvPr/>
        </p:nvSpPr>
        <p:spPr bwMode="auto">
          <a:xfrm>
            <a:off x="457200" y="1600200"/>
            <a:ext cx="4191000" cy="4876800"/>
          </a:xfrm>
          <a:prstGeom prst="rect">
            <a:avLst/>
          </a:prstGeom>
          <a:noFill/>
          <a:ln w="9525" cap="flat">
            <a:noFill/>
            <a:round/>
            <a:headEnd/>
            <a:tailEnd/>
          </a:ln>
          <a:effectLst/>
        </p:spPr>
        <p:txBody>
          <a:bodyPr/>
          <a:lstStyle/>
          <a:p>
            <a:pPr marL="342900" indent="-341313" algn="ctr">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Microsurgical</a:t>
            </a:r>
          </a:p>
          <a:p>
            <a:pPr marL="342900" indent="-341313" algn="ctr">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 techniques</a:t>
            </a:r>
          </a:p>
          <a:p>
            <a:pPr marL="342900" indent="-341313">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marL="341313" indent="-339725">
              <a:lnSpc>
                <a:spcPct val="90000"/>
              </a:lnSpc>
              <a:spcBef>
                <a:spcPts val="700"/>
              </a:spcBef>
              <a:buFont typeface="Times New Roman" pitchFamily="16"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Obstructive interval is less than 15 years.</a:t>
            </a:r>
          </a:p>
          <a:p>
            <a:pPr marL="341313" indent="-339725">
              <a:lnSpc>
                <a:spcPct val="90000"/>
              </a:lnSpc>
              <a:spcBef>
                <a:spcPts val="700"/>
              </a:spcBef>
              <a:buFont typeface="Times New Roman" pitchFamily="16"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No female factors are associated.</a:t>
            </a:r>
          </a:p>
          <a:p>
            <a:pPr marL="341313" indent="-339725">
              <a:lnSpc>
                <a:spcPct val="90000"/>
              </a:lnSpc>
              <a:spcBef>
                <a:spcPts val="700"/>
              </a:spcBef>
              <a:buFont typeface="Times New Roman" pitchFamily="16"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In case of Epididymal obstruction the decision </a:t>
            </a:r>
          </a:p>
          <a:p>
            <a:pPr marL="342900" indent="-341313">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    Should be individualized.</a:t>
            </a:r>
          </a:p>
        </p:txBody>
      </p:sp>
      <p:sp>
        <p:nvSpPr>
          <p:cNvPr id="125955" name="Text Box 3"/>
          <p:cNvSpPr txBox="1">
            <a:spLocks noChangeArrowheads="1"/>
          </p:cNvSpPr>
          <p:nvPr/>
        </p:nvSpPr>
        <p:spPr bwMode="auto">
          <a:xfrm>
            <a:off x="4651375" y="1676400"/>
            <a:ext cx="4191000" cy="4422775"/>
          </a:xfrm>
          <a:prstGeom prst="rect">
            <a:avLst/>
          </a:prstGeom>
          <a:noFill/>
          <a:ln w="9525" cap="flat">
            <a:noFill/>
            <a:round/>
            <a:headEnd/>
            <a:tailEnd/>
          </a:ln>
          <a:effectLst/>
        </p:spPr>
        <p:txBody>
          <a:bodyPr/>
          <a:lstStyle/>
          <a:p>
            <a:pPr marL="342900" indent="-341313" algn="ctr">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  Sperm retrieval </a:t>
            </a:r>
          </a:p>
          <a:p>
            <a:pPr marL="342900" indent="-341313" algn="ctr">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marL="342900" indent="-341313">
              <a:lnSpc>
                <a:spcPct val="90000"/>
              </a:lnSpc>
              <a:spcBef>
                <a:spcPts val="7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b="1">
              <a:solidFill>
                <a:srgbClr val="000000"/>
              </a:solidFill>
            </a:endParaRPr>
          </a:p>
          <a:p>
            <a:pPr marL="341313" indent="-339725">
              <a:lnSpc>
                <a:spcPct val="90000"/>
              </a:lnSpc>
              <a:spcBef>
                <a:spcPts val="700"/>
              </a:spcBef>
              <a:buFont typeface="Times New Roman" pitchFamily="16"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Advanced female age.</a:t>
            </a:r>
          </a:p>
          <a:p>
            <a:pPr marL="341313" indent="-339725">
              <a:lnSpc>
                <a:spcPct val="90000"/>
              </a:lnSpc>
              <a:spcBef>
                <a:spcPts val="700"/>
              </a:spcBef>
              <a:buFont typeface="Times New Roman" pitchFamily="16"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Concomitant female factors.</a:t>
            </a:r>
          </a:p>
          <a:p>
            <a:pPr marL="341313" indent="-339725">
              <a:lnSpc>
                <a:spcPct val="90000"/>
              </a:lnSpc>
              <a:spcBef>
                <a:spcPts val="700"/>
              </a:spcBef>
              <a:buFont typeface="Times New Roman" pitchFamily="16"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000000"/>
                </a:solidFill>
              </a:rPr>
              <a:t>Poor out come expected by surgical techniques.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7" name="Text Box 1"/>
          <p:cNvSpPr txBox="1">
            <a:spLocks noChangeArrowheads="1"/>
          </p:cNvSpPr>
          <p:nvPr/>
        </p:nvSpPr>
        <p:spPr bwMode="auto">
          <a:xfrm>
            <a:off x="301625" y="228600"/>
            <a:ext cx="8510588" cy="1325563"/>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Sperm retrieval techniques</a:t>
            </a:r>
          </a:p>
        </p:txBody>
      </p:sp>
      <p:graphicFrame>
        <p:nvGraphicFramePr>
          <p:cNvPr id="126978" name="Group 2"/>
          <p:cNvGraphicFramePr>
            <a:graphicFrameLocks noGrp="1"/>
          </p:cNvGraphicFramePr>
          <p:nvPr/>
        </p:nvGraphicFramePr>
        <p:xfrm>
          <a:off x="457200" y="1454150"/>
          <a:ext cx="8154988" cy="5099051"/>
        </p:xfrm>
        <a:graphic>
          <a:graphicData uri="http://schemas.openxmlformats.org/drawingml/2006/table">
            <a:tbl>
              <a:tblPr/>
              <a:tblGrid>
                <a:gridCol w="2255838"/>
                <a:gridCol w="3382962"/>
                <a:gridCol w="2516188"/>
              </a:tblGrid>
              <a:tr h="747713">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2800" b="0"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endParaRPr>
                    </a:p>
                  </a:txBody>
                  <a:tcPr marL="90000" marR="90000" marT="71495"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Epididymal</a:t>
                      </a:r>
                    </a:p>
                  </a:txBody>
                  <a:tcPr marL="90000" marR="90000" marT="71495"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Testicular</a:t>
                      </a:r>
                    </a:p>
                  </a:txBody>
                  <a:tcPr marL="90000" marR="90000" marT="71495"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2108200">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2800" b="0"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endParaRPr>
                    </a:p>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Open biopsy</a:t>
                      </a:r>
                    </a:p>
                  </a:txBody>
                  <a:tcPr marL="90000" marR="90000" marT="71495"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MESA</a:t>
                      </a:r>
                    </a:p>
                    <a:p>
                      <a:pPr marL="0" marR="0" lvl="0" indent="0" algn="l" defTabSz="449263" rtl="0" eaLnBrk="1" fontAlgn="base" latinLnBrk="0" hangingPunct="1">
                        <a:lnSpc>
                          <a:spcPct val="93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Semen are highly concentrated in epididymus (1x10 (6) sperm/micro l. thus only few micro l of fluid extracted.</a:t>
                      </a:r>
                    </a:p>
                  </a:txBody>
                  <a:tcPr marL="90000" marR="90000" marT="71495"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Open testicular </a:t>
                      </a:r>
                    </a:p>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biopsy</a:t>
                      </a:r>
                    </a:p>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TESE</a:t>
                      </a:r>
                    </a:p>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endParaRPr>
                    </a:p>
                  </a:txBody>
                  <a:tcPr marL="90000" marR="90000" marT="71495"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2243138">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  Percutaneous</a:t>
                      </a:r>
                    </a:p>
                  </a:txBody>
                  <a:tcPr marL="90000" marR="90000" marT="71495"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PESA</a:t>
                      </a:r>
                    </a:p>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PESE</a:t>
                      </a:r>
                      <a:r>
                        <a:rPr kumimoji="0" lang="en-US" sz="2800" b="0"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      </a:t>
                      </a:r>
                    </a:p>
                  </a:txBody>
                  <a:tcPr marL="90000" marR="90000" marT="71495"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Perc biopsy</a:t>
                      </a:r>
                    </a:p>
                    <a:p>
                      <a:pPr marL="0" marR="0" lvl="0" indent="0" algn="l" defTabSz="449263" rtl="0" eaLnBrk="1" fontAlgn="base" latinLnBrk="0" hangingPunct="1">
                        <a:lnSpc>
                          <a:spcPct val="93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14 gauge biopsy gun</a:t>
                      </a:r>
                    </a:p>
                    <a:p>
                      <a:pPr marL="0" marR="0" lvl="0" indent="0" algn="l" defTabSz="449263" rtl="0" eaLnBrk="1" fontAlgn="base" latinLnBrk="0" hangingPunct="1">
                        <a:lnSpc>
                          <a:spcPct val="93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1" i="0" u="none" strike="noStrike" cap="none" normalizeH="0" baseline="0" smtClean="0">
                          <a:ln>
                            <a:noFill/>
                          </a:ln>
                          <a:solidFill>
                            <a:srgbClr val="000000"/>
                          </a:solidFill>
                          <a:effectLst>
                            <a:outerShdw blurRad="38100" dist="38100" dir="2700000" algn="tl">
                              <a:srgbClr val="FFFFFF"/>
                            </a:outerShdw>
                          </a:effectLst>
                          <a:latin typeface="Garamond" pitchFamily="16" charset="0"/>
                          <a:ea typeface="Microsoft YaHei" charset="-122"/>
                          <a:cs typeface="Arial" charset="0"/>
                        </a:rPr>
                        <a:t>FNA/TESA</a:t>
                      </a:r>
                    </a:p>
                  </a:txBody>
                  <a:tcPr marL="90000" marR="90000" marT="71495"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685800" y="304800"/>
            <a:ext cx="7772400" cy="12192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CHILDHOOD ILLNESSES AND DISORDERS</a:t>
            </a:r>
          </a:p>
        </p:txBody>
      </p:sp>
      <p:sp>
        <p:nvSpPr>
          <p:cNvPr id="17410" name="Text Box 2"/>
          <p:cNvSpPr txBox="1">
            <a:spLocks noChangeArrowheads="1"/>
          </p:cNvSpPr>
          <p:nvPr/>
        </p:nvSpPr>
        <p:spPr bwMode="auto">
          <a:xfrm>
            <a:off x="304800" y="1905000"/>
            <a:ext cx="8458200" cy="46482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Cryptorchidism: both unilateral and bilateral</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Baseline serum FSH, LH and testosterone levels - normal</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30% unilateral and 50% bilateral cryptorchidism have sperm densities </a:t>
            </a:r>
            <a:r>
              <a:rPr lang="en-US">
                <a:solidFill>
                  <a:srgbClr val="000000"/>
                </a:solidFill>
                <a:cs typeface="Times New Roman" pitchFamily="16" charset="0"/>
              </a:rPr>
              <a:t>&lt;</a:t>
            </a:r>
            <a:r>
              <a:rPr lang="en-US">
                <a:solidFill>
                  <a:srgbClr val="000000"/>
                </a:solidFill>
              </a:rPr>
              <a:t> 20 million/mL</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Fertility not improved with postpubertal orchidopexy</a:t>
            </a:r>
          </a:p>
          <a:p>
            <a:pPr marL="341313"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EMPIRICAL TREATMENT</a:t>
            </a:r>
          </a:p>
        </p:txBody>
      </p:sp>
      <p:sp>
        <p:nvSpPr>
          <p:cNvPr id="12800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a:solidFill>
                  <a:srgbClr val="000000"/>
                </a:solidFill>
              </a:rPr>
              <a:t>Clomiphene</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a:solidFill>
                  <a:srgbClr val="000000"/>
                </a:solidFill>
              </a:rPr>
              <a:t>L-Carnitine</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a:solidFill>
                  <a:srgbClr val="000000"/>
                </a:solidFill>
              </a:rPr>
              <a:t>Coenzyme Q 10 </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a:solidFill>
                  <a:srgbClr val="000000"/>
                </a:solidFill>
              </a:rPr>
              <a:t>Arginine</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a:solidFill>
                  <a:srgbClr val="000000"/>
                </a:solidFill>
              </a:rPr>
              <a:t>Vit E</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3200">
                <a:solidFill>
                  <a:srgbClr val="000000"/>
                </a:solidFill>
              </a:rPr>
              <a:t>Sellenium</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4400" b="1">
                <a:solidFill>
                  <a:srgbClr val="000000"/>
                </a:solidFill>
              </a:rPr>
              <a:t>NEW ADVANCES</a:t>
            </a:r>
          </a:p>
        </p:txBody>
      </p:sp>
      <p:sp>
        <p:nvSpPr>
          <p:cNvPr id="12902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3200" b="1">
                <a:solidFill>
                  <a:srgbClr val="000000"/>
                </a:solidFill>
              </a:rPr>
              <a:t>Derivation of embryonic germ cells and male gametes from embryonic stem cells.</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a:p>
            <a:pPr marL="0" lvl="1" indent="0">
              <a:spcBef>
                <a:spcPts val="7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a:solidFill>
                  <a:srgbClr val="000000"/>
                </a:solidFill>
              </a:rPr>
              <a:t>Geijsen N, </a:t>
            </a:r>
            <a:r>
              <a:rPr lang="en-IN">
                <a:solidFill>
                  <a:srgbClr val="0033CC"/>
                </a:solidFill>
                <a:hlinkClick r:id="rId3"/>
              </a:rPr>
              <a:t>Horoschak M</a:t>
            </a:r>
            <a:r>
              <a:rPr lang="en-IN">
                <a:solidFill>
                  <a:srgbClr val="000000"/>
                </a:solidFill>
              </a:rPr>
              <a:t>, </a:t>
            </a:r>
            <a:r>
              <a:rPr lang="en-IN">
                <a:solidFill>
                  <a:srgbClr val="0033CC"/>
                </a:solidFill>
                <a:hlinkClick r:id="rId4"/>
              </a:rPr>
              <a:t>Kim K</a:t>
            </a:r>
            <a:r>
              <a:rPr lang="en-IN">
                <a:solidFill>
                  <a:srgbClr val="000000"/>
                </a:solidFill>
              </a:rPr>
              <a:t>, </a:t>
            </a:r>
            <a:r>
              <a:rPr lang="en-IN">
                <a:solidFill>
                  <a:srgbClr val="0033CC"/>
                </a:solidFill>
                <a:hlinkClick r:id="rId5"/>
              </a:rPr>
              <a:t>Gribnau J</a:t>
            </a:r>
            <a:r>
              <a:rPr lang="en-IN">
                <a:solidFill>
                  <a:srgbClr val="000000"/>
                </a:solidFill>
              </a:rPr>
              <a:t>, </a:t>
            </a:r>
            <a:r>
              <a:rPr lang="en-IN">
                <a:solidFill>
                  <a:srgbClr val="0033CC"/>
                </a:solidFill>
                <a:hlinkClick r:id="rId6"/>
              </a:rPr>
              <a:t>Eggan K</a:t>
            </a:r>
            <a:r>
              <a:rPr lang="en-IN">
                <a:solidFill>
                  <a:srgbClr val="000000"/>
                </a:solidFill>
              </a:rPr>
              <a:t>, </a:t>
            </a:r>
            <a:r>
              <a:rPr lang="en-IN">
                <a:solidFill>
                  <a:srgbClr val="0033CC"/>
                </a:solidFill>
                <a:hlinkClick r:id="rId7"/>
              </a:rPr>
              <a:t>Daley GQ</a:t>
            </a:r>
            <a:r>
              <a:rPr lang="en-IN">
                <a:solidFill>
                  <a:srgbClr val="000000"/>
                </a:solidFill>
              </a:rPr>
              <a:t>. Nature. 2004 Jan 8;427(6970):148-54. Epub 2003 Dec 10.</a:t>
            </a: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0050" name="Picture 2"/>
          <p:cNvPicPr>
            <a:picLocks noChangeAspect="1" noChangeArrowheads="1"/>
          </p:cNvPicPr>
          <p:nvPr/>
        </p:nvPicPr>
        <p:blipFill>
          <a:blip r:embed="rId3"/>
          <a:srcRect/>
          <a:stretch>
            <a:fillRect/>
          </a:stretch>
        </p:blipFill>
        <p:spPr bwMode="auto">
          <a:xfrm>
            <a:off x="500063" y="1357313"/>
            <a:ext cx="2857500" cy="2928937"/>
          </a:xfrm>
          <a:prstGeom prst="rect">
            <a:avLst/>
          </a:prstGeom>
          <a:noFill/>
          <a:ln w="9525" cap="flat">
            <a:noFill/>
            <a:round/>
            <a:headEnd/>
            <a:tailEnd/>
          </a:ln>
          <a:effectLst/>
        </p:spPr>
      </p:pic>
      <p:pic>
        <p:nvPicPr>
          <p:cNvPr id="130051" name="Picture 3"/>
          <p:cNvPicPr>
            <a:picLocks noChangeAspect="1" noChangeArrowheads="1"/>
          </p:cNvPicPr>
          <p:nvPr/>
        </p:nvPicPr>
        <p:blipFill>
          <a:blip r:embed="rId4"/>
          <a:srcRect/>
          <a:stretch>
            <a:fillRect/>
          </a:stretch>
        </p:blipFill>
        <p:spPr bwMode="auto">
          <a:xfrm>
            <a:off x="3714750" y="1643063"/>
            <a:ext cx="2286000" cy="2571750"/>
          </a:xfrm>
          <a:prstGeom prst="rect">
            <a:avLst/>
          </a:prstGeom>
          <a:noFill/>
          <a:ln w="9525" cap="flat">
            <a:noFill/>
            <a:round/>
            <a:headEnd/>
            <a:tailEnd/>
          </a:ln>
          <a:effectLst/>
        </p:spPr>
      </p:pic>
      <p:pic>
        <p:nvPicPr>
          <p:cNvPr id="130052" name="Picture 4"/>
          <p:cNvPicPr>
            <a:picLocks noChangeAspect="1" noChangeArrowheads="1"/>
          </p:cNvPicPr>
          <p:nvPr/>
        </p:nvPicPr>
        <p:blipFill>
          <a:blip r:embed="rId5"/>
          <a:srcRect/>
          <a:stretch>
            <a:fillRect/>
          </a:stretch>
        </p:blipFill>
        <p:spPr bwMode="auto">
          <a:xfrm>
            <a:off x="6500813" y="571500"/>
            <a:ext cx="2428875" cy="3786188"/>
          </a:xfrm>
          <a:prstGeom prst="rect">
            <a:avLst/>
          </a:prstGeom>
          <a:noFill/>
          <a:ln w="9525" cap="flat">
            <a:noFill/>
            <a:round/>
            <a:headEnd/>
            <a:tailEnd/>
          </a:ln>
          <a:effectLst/>
        </p:spPr>
      </p:pic>
      <p:sp>
        <p:nvSpPr>
          <p:cNvPr id="130053" name="Text Box 5"/>
          <p:cNvSpPr txBox="1">
            <a:spLocks noChangeArrowheads="1"/>
          </p:cNvSpPr>
          <p:nvPr/>
        </p:nvSpPr>
        <p:spPr bwMode="auto">
          <a:xfrm>
            <a:off x="571500" y="428625"/>
            <a:ext cx="2357438" cy="82550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b="1">
                <a:solidFill>
                  <a:srgbClr val="000000"/>
                </a:solidFill>
              </a:rPr>
              <a:t>Sperm morphology</a:t>
            </a:r>
          </a:p>
        </p:txBody>
      </p:sp>
      <p:sp>
        <p:nvSpPr>
          <p:cNvPr id="130054" name="Text Box 6"/>
          <p:cNvSpPr txBox="1">
            <a:spLocks noChangeArrowheads="1"/>
          </p:cNvSpPr>
          <p:nvPr/>
        </p:nvSpPr>
        <p:spPr bwMode="auto">
          <a:xfrm>
            <a:off x="3357563" y="857250"/>
            <a:ext cx="3571875" cy="46037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b="1">
                <a:solidFill>
                  <a:srgbClr val="000000"/>
                </a:solidFill>
              </a:rPr>
              <a:t>Biological functionality</a:t>
            </a:r>
          </a:p>
        </p:txBody>
      </p:sp>
      <p:sp>
        <p:nvSpPr>
          <p:cNvPr id="130055" name="Text Box 7"/>
          <p:cNvSpPr txBox="1">
            <a:spLocks noChangeArrowheads="1"/>
          </p:cNvSpPr>
          <p:nvPr/>
        </p:nvSpPr>
        <p:spPr bwMode="auto">
          <a:xfrm>
            <a:off x="0" y="4267200"/>
            <a:ext cx="3505200" cy="1557338"/>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EB derived cells have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similar morphology to testis derived haploid cells. Round spermatids?</a:t>
            </a:r>
          </a:p>
        </p:txBody>
      </p:sp>
      <p:sp>
        <p:nvSpPr>
          <p:cNvPr id="130056" name="Text Box 8"/>
          <p:cNvSpPr txBox="1">
            <a:spLocks noChangeArrowheads="1"/>
          </p:cNvSpPr>
          <p:nvPr/>
        </p:nvSpPr>
        <p:spPr bwMode="auto">
          <a:xfrm>
            <a:off x="3657600" y="4267200"/>
            <a:ext cx="5200650" cy="234950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solidFill>
                  <a:srgbClr val="000000"/>
                </a:solidFill>
              </a:rPr>
              <a:t>• </a:t>
            </a:r>
            <a:r>
              <a:rPr lang="en-IN" sz="2400">
                <a:solidFill>
                  <a:srgbClr val="000000"/>
                </a:solidFill>
              </a:rPr>
              <a:t>ICSI with haploid cells into recipient</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oocytes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50% of the embryos cleaved to 2 cell stage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20% reach the blastocyst stage.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FISH: normal for sex chromosomes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1074" name="Picture 2"/>
          <p:cNvPicPr>
            <a:picLocks noChangeAspect="1" noChangeArrowheads="1"/>
          </p:cNvPicPr>
          <p:nvPr/>
        </p:nvPicPr>
        <p:blipFill>
          <a:blip r:embed="rId3"/>
          <a:srcRect/>
          <a:stretch>
            <a:fillRect/>
          </a:stretch>
        </p:blipFill>
        <p:spPr bwMode="auto">
          <a:xfrm>
            <a:off x="642938" y="1000125"/>
            <a:ext cx="7929562" cy="3344863"/>
          </a:xfrm>
          <a:prstGeom prst="rect">
            <a:avLst/>
          </a:prstGeom>
          <a:noFill/>
          <a:ln w="9525" cap="flat">
            <a:noFill/>
            <a:round/>
            <a:headEnd/>
            <a:tailEnd/>
          </a:ln>
          <a:effectLst/>
        </p:spPr>
      </p:pic>
      <p:pic>
        <p:nvPicPr>
          <p:cNvPr id="131075" name="Picture 3"/>
          <p:cNvPicPr>
            <a:picLocks noChangeAspect="1" noChangeArrowheads="1"/>
          </p:cNvPicPr>
          <p:nvPr/>
        </p:nvPicPr>
        <p:blipFill>
          <a:blip r:embed="rId4"/>
          <a:srcRect/>
          <a:stretch>
            <a:fillRect/>
          </a:stretch>
        </p:blipFill>
        <p:spPr bwMode="auto">
          <a:xfrm>
            <a:off x="1714500" y="4357688"/>
            <a:ext cx="7143750" cy="1143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sp>
        <p:nvSpPr>
          <p:cNvPr id="132098" name="Rectangle 2"/>
          <p:cNvSpPr>
            <a:spLocks noGrp="1" noChangeArrowheads="1"/>
          </p:cNvSpPr>
          <p:nvPr/>
        </p:nvSpPr>
        <p:spPr bwMode="auto">
          <a:xfrm>
            <a:off x="685800" y="1981200"/>
            <a:ext cx="7772400" cy="4114800"/>
          </a:xfrm>
          <a:prstGeom prst="rect">
            <a:avLst/>
          </a:prstGeom>
          <a:effectLst/>
        </p:spPr>
        <p:txBody>
          <a:bodyPr lIns="90000" tIns="46800" rIns="90000" bIns="46800"/>
          <a:lstStyle/>
          <a:p>
            <a:endParaRPr lang="en-IN"/>
          </a:p>
        </p:txBody>
      </p:sp>
      <p:pic>
        <p:nvPicPr>
          <p:cNvPr id="132099" name="Picture 3"/>
          <p:cNvPicPr>
            <a:picLocks noChangeAspect="1" noChangeArrowheads="1"/>
          </p:cNvPicPr>
          <p:nvPr/>
        </p:nvPicPr>
        <p:blipFill>
          <a:blip r:embed="rId3"/>
          <a:srcRect/>
          <a:stretch>
            <a:fillRect/>
          </a:stretch>
        </p:blipFill>
        <p:spPr bwMode="auto">
          <a:xfrm>
            <a:off x="6072188" y="4500563"/>
            <a:ext cx="3071812" cy="2071687"/>
          </a:xfrm>
          <a:prstGeom prst="rect">
            <a:avLst/>
          </a:prstGeom>
          <a:noFill/>
          <a:ln w="9525" cap="flat">
            <a:noFill/>
            <a:round/>
            <a:headEnd/>
            <a:tailEnd/>
          </a:ln>
          <a:effectLst/>
        </p:spPr>
      </p:pic>
      <p:sp>
        <p:nvSpPr>
          <p:cNvPr id="132100" name="Text Box 4"/>
          <p:cNvSpPr txBox="1">
            <a:spLocks noChangeArrowheads="1"/>
          </p:cNvSpPr>
          <p:nvPr/>
        </p:nvSpPr>
        <p:spPr bwMode="auto">
          <a:xfrm>
            <a:off x="285750" y="4572000"/>
            <a:ext cx="5786438" cy="228917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Germ cell in vivo production from mESC.</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Transplantation of ESC aggregates to</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testicular capsule.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ESC derived cells can participate in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spermatogenesis and produce functional</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germ cells </a:t>
            </a:r>
            <a:r>
              <a:rPr lang="en-IN" sz="2400" i="1">
                <a:solidFill>
                  <a:srgbClr val="000000"/>
                </a:solidFill>
              </a:rPr>
              <a:t>in vitro</a:t>
            </a:r>
          </a:p>
        </p:txBody>
      </p:sp>
      <p:pic>
        <p:nvPicPr>
          <p:cNvPr id="132101" name="Picture 5"/>
          <p:cNvPicPr>
            <a:picLocks noChangeAspect="1" noChangeArrowheads="1"/>
          </p:cNvPicPr>
          <p:nvPr/>
        </p:nvPicPr>
        <p:blipFill>
          <a:blip r:embed="rId4"/>
          <a:srcRect/>
          <a:stretch>
            <a:fillRect/>
          </a:stretch>
        </p:blipFill>
        <p:spPr bwMode="auto">
          <a:xfrm>
            <a:off x="500063" y="214313"/>
            <a:ext cx="8001000" cy="4214812"/>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3122" name="Picture 2"/>
          <p:cNvPicPr>
            <a:picLocks noChangeAspect="1" noChangeArrowheads="1"/>
          </p:cNvPicPr>
          <p:nvPr/>
        </p:nvPicPr>
        <p:blipFill>
          <a:blip r:embed="rId3"/>
          <a:srcRect/>
          <a:stretch>
            <a:fillRect/>
          </a:stretch>
        </p:blipFill>
        <p:spPr bwMode="auto">
          <a:xfrm>
            <a:off x="0" y="2643188"/>
            <a:ext cx="9144000" cy="703262"/>
          </a:xfrm>
          <a:prstGeom prst="rect">
            <a:avLst/>
          </a:prstGeom>
          <a:noFill/>
          <a:ln w="9525" cap="flat">
            <a:noFill/>
            <a:round/>
            <a:headEnd/>
            <a:tailEnd/>
          </a:ln>
          <a:effectLst/>
        </p:spPr>
      </p:pic>
      <p:pic>
        <p:nvPicPr>
          <p:cNvPr id="133123" name="Picture 3"/>
          <p:cNvPicPr>
            <a:picLocks noChangeAspect="1" noChangeArrowheads="1"/>
          </p:cNvPicPr>
          <p:nvPr/>
        </p:nvPicPr>
        <p:blipFill>
          <a:blip r:embed="rId4"/>
          <a:srcRect/>
          <a:stretch>
            <a:fillRect/>
          </a:stretch>
        </p:blipFill>
        <p:spPr bwMode="auto">
          <a:xfrm>
            <a:off x="0" y="0"/>
            <a:ext cx="9144000" cy="2857500"/>
          </a:xfrm>
          <a:prstGeom prst="rect">
            <a:avLst/>
          </a:prstGeom>
          <a:noFill/>
          <a:ln w="9525" cap="flat">
            <a:noFill/>
            <a:round/>
            <a:headEnd/>
            <a:tailEnd/>
          </a:ln>
          <a:effectLst/>
        </p:spPr>
      </p:pic>
      <p:pic>
        <p:nvPicPr>
          <p:cNvPr id="133124" name="Picture 4"/>
          <p:cNvPicPr>
            <a:picLocks noChangeAspect="1" noChangeArrowheads="1"/>
          </p:cNvPicPr>
          <p:nvPr/>
        </p:nvPicPr>
        <p:blipFill>
          <a:blip r:embed="rId5"/>
          <a:srcRect/>
          <a:stretch>
            <a:fillRect/>
          </a:stretch>
        </p:blipFill>
        <p:spPr bwMode="auto">
          <a:xfrm>
            <a:off x="0" y="2714625"/>
            <a:ext cx="9144000" cy="1319213"/>
          </a:xfrm>
          <a:prstGeom prst="rect">
            <a:avLst/>
          </a:prstGeom>
          <a:noFill/>
          <a:ln w="9525" cap="flat">
            <a:noFill/>
            <a:round/>
            <a:headEnd/>
            <a:tailEnd/>
          </a:ln>
          <a:effectLst/>
        </p:spPr>
      </p:pic>
      <p:pic>
        <p:nvPicPr>
          <p:cNvPr id="133125" name="Picture 5"/>
          <p:cNvPicPr>
            <a:picLocks noChangeAspect="1" noChangeArrowheads="1"/>
          </p:cNvPicPr>
          <p:nvPr/>
        </p:nvPicPr>
        <p:blipFill>
          <a:blip r:embed="rId6"/>
          <a:srcRect/>
          <a:stretch>
            <a:fillRect/>
          </a:stretch>
        </p:blipFill>
        <p:spPr bwMode="auto">
          <a:xfrm>
            <a:off x="0" y="3929063"/>
            <a:ext cx="9144000" cy="1428750"/>
          </a:xfrm>
          <a:prstGeom prst="rect">
            <a:avLst/>
          </a:prstGeom>
          <a:noFill/>
          <a:ln w="9525" cap="flat">
            <a:noFill/>
            <a:round/>
            <a:headEnd/>
            <a:tailEnd/>
          </a:ln>
          <a:effectLst/>
        </p:spPr>
      </p:pic>
      <p:pic>
        <p:nvPicPr>
          <p:cNvPr id="133126" name="Picture 6"/>
          <p:cNvPicPr>
            <a:picLocks noChangeAspect="1" noChangeArrowheads="1"/>
          </p:cNvPicPr>
          <p:nvPr/>
        </p:nvPicPr>
        <p:blipFill>
          <a:blip r:embed="rId7"/>
          <a:srcRect/>
          <a:stretch>
            <a:fillRect/>
          </a:stretch>
        </p:blipFill>
        <p:spPr bwMode="auto">
          <a:xfrm>
            <a:off x="0" y="5357813"/>
            <a:ext cx="9144000" cy="1500187"/>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4146" name="Picture 2"/>
          <p:cNvPicPr>
            <a:picLocks noChangeAspect="1" noChangeArrowheads="1"/>
          </p:cNvPicPr>
          <p:nvPr/>
        </p:nvPicPr>
        <p:blipFill>
          <a:blip r:embed="rId3"/>
          <a:srcRect/>
          <a:stretch>
            <a:fillRect/>
          </a:stretch>
        </p:blipFill>
        <p:spPr bwMode="auto">
          <a:xfrm>
            <a:off x="785813" y="1714500"/>
            <a:ext cx="7858125" cy="2071688"/>
          </a:xfrm>
          <a:prstGeom prst="rect">
            <a:avLst/>
          </a:prstGeom>
          <a:noFill/>
          <a:ln w="9525" cap="flat">
            <a:noFill/>
            <a:round/>
            <a:headEnd/>
            <a:tailEnd/>
          </a:ln>
          <a:effectLst/>
        </p:spPr>
      </p:pic>
      <p:sp>
        <p:nvSpPr>
          <p:cNvPr id="134147" name="Text Box 3"/>
          <p:cNvSpPr txBox="1">
            <a:spLocks noChangeArrowheads="1"/>
          </p:cNvSpPr>
          <p:nvPr/>
        </p:nvSpPr>
        <p:spPr bwMode="auto">
          <a:xfrm>
            <a:off x="1143000" y="5786438"/>
            <a:ext cx="7715250" cy="46037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Nayernia et al, Developmental Cell 11, 125-132, July 2006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5170" name="Picture 2"/>
          <p:cNvPicPr>
            <a:picLocks noChangeAspect="1" noChangeArrowheads="1"/>
          </p:cNvPicPr>
          <p:nvPr/>
        </p:nvPicPr>
        <p:blipFill>
          <a:blip r:embed="rId3"/>
          <a:srcRect/>
          <a:stretch>
            <a:fillRect/>
          </a:stretch>
        </p:blipFill>
        <p:spPr bwMode="auto">
          <a:xfrm>
            <a:off x="571500" y="0"/>
            <a:ext cx="8143875" cy="3643313"/>
          </a:xfrm>
          <a:prstGeom prst="rect">
            <a:avLst/>
          </a:prstGeom>
          <a:noFill/>
          <a:ln w="9525" cap="flat">
            <a:noFill/>
            <a:round/>
            <a:headEnd/>
            <a:tailEnd/>
          </a:ln>
          <a:effectLst/>
        </p:spPr>
      </p:pic>
      <p:sp>
        <p:nvSpPr>
          <p:cNvPr id="135171" name="Text Box 3"/>
          <p:cNvSpPr txBox="1">
            <a:spLocks noChangeArrowheads="1"/>
          </p:cNvSpPr>
          <p:nvPr/>
        </p:nvSpPr>
        <p:spPr bwMode="auto">
          <a:xfrm>
            <a:off x="285750" y="4286250"/>
            <a:ext cx="8501063" cy="228917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b="1">
                <a:solidFill>
                  <a:srgbClr val="000000"/>
                </a:solidFill>
              </a:rPr>
              <a:t>Establishment of two cell lines (Spermatogonial stem cells- SSCs) with patterns of differentiation towards male germ cells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b="1">
                <a:solidFill>
                  <a:srgbClr val="000000"/>
                </a:solidFill>
              </a:rPr>
              <a:t>• Derived from mESC (directed gene expression for premeiotic and     haploid male germ cells)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b="1">
                <a:solidFill>
                  <a:srgbClr val="000000"/>
                </a:solidFill>
              </a:rPr>
              <a:t>• Motility of cells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b="1">
                <a:solidFill>
                  <a:srgbClr val="000000"/>
                </a:solidFill>
              </a:rPr>
              <a:t>• Formation of tail-like structures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Text Box 1"/>
          <p:cNvSpPr txBox="1">
            <a:spLocks noChangeArrowheads="1"/>
          </p:cNvSpPr>
          <p:nvPr/>
        </p:nvSpPr>
        <p:spPr bwMode="auto">
          <a:xfrm>
            <a:off x="457200" y="0"/>
            <a:ext cx="4614863" cy="2214563"/>
          </a:xfrm>
          <a:prstGeom prst="rect">
            <a:avLst/>
          </a:prstGeom>
          <a:noFill/>
          <a:ln w="9525" cap="flat">
            <a:noFill/>
            <a:round/>
            <a:headEnd/>
            <a:tailEnd/>
          </a:ln>
          <a:effectLst/>
        </p:spPr>
        <p:txBody>
          <a:bodyPr anchor="ctr"/>
          <a:lstStyle/>
          <a:p>
            <a:pPr algn="jus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808000"/>
                </a:solidFill>
              </a:rPr>
              <a:t>Positive for PGCs premeiotic (Oct 4,Fragilis, Stella,..),,meiotic (Scp3, Acr) and postmeiotic male germ cells markers</a:t>
            </a:r>
            <a:r>
              <a:rPr lang="en-IN">
                <a:solidFill>
                  <a:srgbClr val="808000"/>
                </a:solidFill>
              </a:rPr>
              <a:t/>
            </a:r>
            <a:br>
              <a:rPr lang="en-IN">
                <a:solidFill>
                  <a:srgbClr val="808000"/>
                </a:solidFill>
              </a:rPr>
            </a:br>
            <a:endParaRPr lang="en-IN">
              <a:solidFill>
                <a:srgbClr val="808000"/>
              </a:solidFill>
            </a:endParaRPr>
          </a:p>
        </p:txBody>
      </p:sp>
      <p:sp>
        <p:nvSpPr>
          <p:cNvPr id="136194" name="Text Box 2"/>
          <p:cNvSpPr txBox="1">
            <a:spLocks noChangeArrowheads="1"/>
          </p:cNvSpPr>
          <p:nvPr/>
        </p:nvSpPr>
        <p:spPr bwMode="auto">
          <a:xfrm>
            <a:off x="214313" y="1643063"/>
            <a:ext cx="8229600" cy="4525962"/>
          </a:xfrm>
          <a:prstGeom prst="rect">
            <a:avLst/>
          </a:prstGeom>
          <a:noFill/>
          <a:ln w="9525" cap="flat">
            <a:noFill/>
            <a:round/>
            <a:headEnd/>
            <a:tailEnd/>
          </a:ln>
          <a:effectLst/>
        </p:spPr>
        <p:txBody>
          <a:bodyPr/>
          <a:lstStyle/>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a:p>
            <a:pPr>
              <a:spcBef>
                <a:spcPts val="8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3200">
              <a:solidFill>
                <a:srgbClr val="000000"/>
              </a:solidFill>
            </a:endParaRPr>
          </a:p>
        </p:txBody>
      </p:sp>
      <p:pic>
        <p:nvPicPr>
          <p:cNvPr id="136195" name="Picture 3"/>
          <p:cNvPicPr>
            <a:picLocks noChangeAspect="1" noChangeArrowheads="1"/>
          </p:cNvPicPr>
          <p:nvPr/>
        </p:nvPicPr>
        <p:blipFill>
          <a:blip r:embed="rId3"/>
          <a:srcRect/>
          <a:stretch>
            <a:fillRect/>
          </a:stretch>
        </p:blipFill>
        <p:spPr bwMode="auto">
          <a:xfrm>
            <a:off x="642938" y="2428875"/>
            <a:ext cx="7786687" cy="4033838"/>
          </a:xfrm>
          <a:prstGeom prst="rect">
            <a:avLst/>
          </a:prstGeom>
          <a:noFill/>
          <a:ln w="9525" cap="flat">
            <a:noFill/>
            <a:round/>
            <a:headEnd/>
            <a:tailEnd/>
          </a:ln>
          <a:effectLst/>
        </p:spPr>
      </p:pic>
      <p:sp>
        <p:nvSpPr>
          <p:cNvPr id="136196" name="Text Box 4"/>
          <p:cNvSpPr txBox="1">
            <a:spLocks noChangeArrowheads="1"/>
          </p:cNvSpPr>
          <p:nvPr/>
        </p:nvSpPr>
        <p:spPr bwMode="auto">
          <a:xfrm>
            <a:off x="5286375" y="500063"/>
            <a:ext cx="3643313" cy="1922462"/>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Formation of sperm structures.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Acrosome like structures</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 Condensation of the nucleus</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7218" name="Picture 2"/>
          <p:cNvPicPr>
            <a:picLocks noChangeAspect="1" noChangeArrowheads="1"/>
          </p:cNvPicPr>
          <p:nvPr/>
        </p:nvPicPr>
        <p:blipFill>
          <a:blip r:embed="rId3"/>
          <a:srcRect/>
          <a:stretch>
            <a:fillRect/>
          </a:stretch>
        </p:blipFill>
        <p:spPr bwMode="auto">
          <a:xfrm>
            <a:off x="285750" y="4214813"/>
            <a:ext cx="7715250" cy="2214562"/>
          </a:xfrm>
          <a:prstGeom prst="rect">
            <a:avLst/>
          </a:prstGeom>
          <a:noFill/>
          <a:ln w="9525" cap="flat">
            <a:noFill/>
            <a:round/>
            <a:headEnd/>
            <a:tailEnd/>
          </a:ln>
          <a:effectLst/>
        </p:spPr>
      </p:pic>
      <p:pic>
        <p:nvPicPr>
          <p:cNvPr id="137219" name="Picture 3"/>
          <p:cNvPicPr>
            <a:picLocks noChangeAspect="1" noChangeArrowheads="1"/>
          </p:cNvPicPr>
          <p:nvPr/>
        </p:nvPicPr>
        <p:blipFill>
          <a:blip r:embed="rId4"/>
          <a:srcRect/>
          <a:stretch>
            <a:fillRect/>
          </a:stretch>
        </p:blipFill>
        <p:spPr bwMode="auto">
          <a:xfrm>
            <a:off x="1500188" y="1714500"/>
            <a:ext cx="5429250" cy="2500313"/>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28600" y="838200"/>
            <a:ext cx="8915400" cy="6858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TESTICULAR TRAUMA OR UNILATERAL TESTICULAR TORSION</a:t>
            </a:r>
          </a:p>
        </p:txBody>
      </p:sp>
      <p:sp>
        <p:nvSpPr>
          <p:cNvPr id="18434" name="Text Box 2"/>
          <p:cNvSpPr txBox="1">
            <a:spLocks noChangeArrowheads="1"/>
          </p:cNvSpPr>
          <p:nvPr/>
        </p:nvSpPr>
        <p:spPr bwMode="auto">
          <a:xfrm>
            <a:off x="609600" y="24384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30% to 40% unilateral testicular torsion cases - abnormal semen analysis </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CAUSE</a:t>
            </a:r>
          </a:p>
          <a:p>
            <a:pPr marL="739775" lvl="1" indent="-282575" algn="just">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 breakdown in the blood-testis barrier </a:t>
            </a:r>
          </a:p>
          <a:p>
            <a:pPr marL="739775" lvl="1" indent="-282575" algn="just">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Pre-existing spermatogenic defect </a:t>
            </a:r>
          </a:p>
          <a:p>
            <a:pPr marL="739775" lvl="1" indent="-282575" algn="just">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Immunologically mediated.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8242" name="Picture 2"/>
          <p:cNvPicPr>
            <a:picLocks noChangeAspect="1" noChangeArrowheads="1"/>
          </p:cNvPicPr>
          <p:nvPr/>
        </p:nvPicPr>
        <p:blipFill>
          <a:blip r:embed="rId3"/>
          <a:srcRect/>
          <a:stretch>
            <a:fillRect/>
          </a:stretch>
        </p:blipFill>
        <p:spPr bwMode="auto">
          <a:xfrm>
            <a:off x="142875" y="1357313"/>
            <a:ext cx="3929063" cy="2428875"/>
          </a:xfrm>
          <a:prstGeom prst="rect">
            <a:avLst/>
          </a:prstGeom>
          <a:noFill/>
          <a:ln w="9525" cap="flat">
            <a:noFill/>
            <a:round/>
            <a:headEnd/>
            <a:tailEnd/>
          </a:ln>
          <a:effectLst/>
        </p:spPr>
      </p:pic>
      <p:pic>
        <p:nvPicPr>
          <p:cNvPr id="138243" name="Picture 3"/>
          <p:cNvPicPr>
            <a:picLocks noChangeAspect="1" noChangeArrowheads="1"/>
          </p:cNvPicPr>
          <p:nvPr/>
        </p:nvPicPr>
        <p:blipFill>
          <a:blip r:embed="rId4"/>
          <a:srcRect/>
          <a:stretch>
            <a:fillRect/>
          </a:stretch>
        </p:blipFill>
        <p:spPr bwMode="auto">
          <a:xfrm>
            <a:off x="4714875" y="2571750"/>
            <a:ext cx="3929063" cy="3643313"/>
          </a:xfrm>
          <a:prstGeom prst="rect">
            <a:avLst/>
          </a:prstGeom>
          <a:noFill/>
          <a:ln w="9525" cap="flat">
            <a:noFill/>
            <a:round/>
            <a:headEnd/>
            <a:tailEnd/>
          </a:ln>
          <a:effectLst/>
        </p:spPr>
      </p:pic>
      <p:pic>
        <p:nvPicPr>
          <p:cNvPr id="138244" name="Picture 4"/>
          <p:cNvPicPr>
            <a:picLocks noChangeAspect="1" noChangeArrowheads="1"/>
          </p:cNvPicPr>
          <p:nvPr/>
        </p:nvPicPr>
        <p:blipFill>
          <a:blip r:embed="rId5"/>
          <a:srcRect/>
          <a:stretch>
            <a:fillRect/>
          </a:stretch>
        </p:blipFill>
        <p:spPr bwMode="auto">
          <a:xfrm>
            <a:off x="-214313" y="4572000"/>
            <a:ext cx="4429126" cy="2286000"/>
          </a:xfrm>
          <a:prstGeom prst="rect">
            <a:avLst/>
          </a:prstGeom>
          <a:noFill/>
          <a:ln w="9525" cap="flat">
            <a:noFill/>
            <a:round/>
            <a:headEnd/>
            <a:tailEnd/>
          </a:ln>
          <a:effectLst/>
        </p:spPr>
      </p:pic>
      <p:sp>
        <p:nvSpPr>
          <p:cNvPr id="138245" name="Text Box 5"/>
          <p:cNvSpPr txBox="1">
            <a:spLocks noChangeArrowheads="1"/>
          </p:cNvSpPr>
          <p:nvPr/>
        </p:nvSpPr>
        <p:spPr bwMode="auto">
          <a:xfrm>
            <a:off x="500063" y="785813"/>
            <a:ext cx="4357687"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solidFill>
                  <a:srgbClr val="000000"/>
                </a:solidFill>
              </a:rPr>
              <a:t>Female GC differentiation</a:t>
            </a:r>
          </a:p>
        </p:txBody>
      </p:sp>
      <p:sp>
        <p:nvSpPr>
          <p:cNvPr id="138246" name="Text Box 6"/>
          <p:cNvSpPr txBox="1">
            <a:spLocks noChangeArrowheads="1"/>
          </p:cNvSpPr>
          <p:nvPr/>
        </p:nvSpPr>
        <p:spPr bwMode="auto">
          <a:xfrm>
            <a:off x="4000500" y="1285875"/>
            <a:ext cx="5643563"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solidFill>
                  <a:srgbClr val="000000"/>
                </a:solidFill>
              </a:rPr>
              <a:t>Reduction in chromosome number</a:t>
            </a:r>
          </a:p>
        </p:txBody>
      </p:sp>
      <p:sp>
        <p:nvSpPr>
          <p:cNvPr id="138247" name="Text Box 7"/>
          <p:cNvSpPr txBox="1">
            <a:spLocks noChangeArrowheads="1"/>
          </p:cNvSpPr>
          <p:nvPr/>
        </p:nvSpPr>
        <p:spPr bwMode="auto">
          <a:xfrm>
            <a:off x="500063" y="4071938"/>
            <a:ext cx="3643312"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a:solidFill>
                  <a:srgbClr val="000000"/>
                </a:solidFill>
              </a:rPr>
              <a:t>Male GC differentiation</a:t>
            </a:r>
          </a:p>
        </p:txBody>
      </p:sp>
      <p:sp>
        <p:nvSpPr>
          <p:cNvPr id="138248" name="Text Box 8"/>
          <p:cNvSpPr txBox="1">
            <a:spLocks noChangeArrowheads="1"/>
          </p:cNvSpPr>
          <p:nvPr/>
        </p:nvSpPr>
        <p:spPr bwMode="auto">
          <a:xfrm>
            <a:off x="5786438" y="6215063"/>
            <a:ext cx="2643187" cy="46037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2400">
                <a:solidFill>
                  <a:srgbClr val="000000"/>
                </a:solidFill>
              </a:rPr>
              <a:t>Kerkis et al, 2008</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39266" name="Picture 2"/>
          <p:cNvPicPr>
            <a:picLocks noChangeAspect="1" noChangeArrowheads="1"/>
          </p:cNvPicPr>
          <p:nvPr/>
        </p:nvPicPr>
        <p:blipFill>
          <a:blip r:embed="rId3"/>
          <a:srcRect/>
          <a:stretch>
            <a:fillRect/>
          </a:stretch>
        </p:blipFill>
        <p:spPr bwMode="auto">
          <a:xfrm>
            <a:off x="857250" y="1285875"/>
            <a:ext cx="7858125" cy="2428875"/>
          </a:xfrm>
          <a:prstGeom prst="rect">
            <a:avLst/>
          </a:prstGeom>
          <a:noFill/>
          <a:ln w="9525" cap="flat">
            <a:noFill/>
            <a:round/>
            <a:headEnd/>
            <a:tailEnd/>
          </a:ln>
          <a:effectLst/>
        </p:spPr>
      </p:pic>
      <p:pic>
        <p:nvPicPr>
          <p:cNvPr id="139267" name="Picture 3"/>
          <p:cNvPicPr>
            <a:picLocks noChangeAspect="1" noChangeArrowheads="1"/>
          </p:cNvPicPr>
          <p:nvPr/>
        </p:nvPicPr>
        <p:blipFill>
          <a:blip r:embed="rId4"/>
          <a:srcRect/>
          <a:stretch>
            <a:fillRect/>
          </a:stretch>
        </p:blipFill>
        <p:spPr bwMode="auto">
          <a:xfrm>
            <a:off x="1214438" y="3714750"/>
            <a:ext cx="7000875" cy="2857500"/>
          </a:xfrm>
          <a:prstGeom prst="rect">
            <a:avLst/>
          </a:prstGeom>
          <a:noFill/>
          <a:ln w="9525" cap="flat">
            <a:noFill/>
            <a:round/>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8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40290" name="Picture 2"/>
          <p:cNvPicPr>
            <a:picLocks noChangeAspect="1" noChangeArrowheads="1"/>
          </p:cNvPicPr>
          <p:nvPr/>
        </p:nvPicPr>
        <p:blipFill>
          <a:blip r:embed="rId3"/>
          <a:srcRect/>
          <a:stretch>
            <a:fillRect/>
          </a:stretch>
        </p:blipFill>
        <p:spPr bwMode="auto">
          <a:xfrm>
            <a:off x="4786313" y="0"/>
            <a:ext cx="3857625" cy="6858000"/>
          </a:xfrm>
          <a:prstGeom prst="rect">
            <a:avLst/>
          </a:prstGeom>
          <a:noFill/>
          <a:ln w="9525" cap="flat">
            <a:noFill/>
            <a:round/>
            <a:headEnd/>
            <a:tailEnd/>
          </a:ln>
          <a:effectLst/>
        </p:spPr>
      </p:pic>
      <p:sp>
        <p:nvSpPr>
          <p:cNvPr id="140291" name="Text Box 3"/>
          <p:cNvSpPr txBox="1">
            <a:spLocks noChangeArrowheads="1"/>
          </p:cNvSpPr>
          <p:nvPr/>
        </p:nvSpPr>
        <p:spPr bwMode="auto">
          <a:xfrm>
            <a:off x="428625" y="2714625"/>
            <a:ext cx="4830763" cy="155575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3200">
                <a:solidFill>
                  <a:srgbClr val="000000"/>
                </a:solidFill>
              </a:rPr>
              <a:t>Customised gamete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3200">
                <a:solidFill>
                  <a:srgbClr val="000000"/>
                </a:solidFill>
              </a:rPr>
              <a:t>derivation by Nuclear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3200">
                <a:solidFill>
                  <a:srgbClr val="000000"/>
                </a:solidFill>
              </a:rPr>
              <a:t>Transfer</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141314" name="Picture 2"/>
          <p:cNvPicPr>
            <a:picLocks noChangeAspect="1" noChangeArrowheads="1"/>
          </p:cNvPicPr>
          <p:nvPr/>
        </p:nvPicPr>
        <p:blipFill>
          <a:blip r:embed="rId3"/>
          <a:srcRect/>
          <a:stretch>
            <a:fillRect/>
          </a:stretch>
        </p:blipFill>
        <p:spPr bwMode="auto">
          <a:xfrm>
            <a:off x="500063" y="2286000"/>
            <a:ext cx="7715250" cy="2928938"/>
          </a:xfrm>
          <a:prstGeom prst="rect">
            <a:avLst/>
          </a:prstGeom>
          <a:noFill/>
          <a:ln w="9525" cap="flat">
            <a:noFill/>
            <a:round/>
            <a:headEnd/>
            <a:tailEnd/>
          </a:ln>
          <a:effectLst/>
        </p:spPr>
      </p:pic>
      <p:pic>
        <p:nvPicPr>
          <p:cNvPr id="141315" name="Picture 3"/>
          <p:cNvPicPr>
            <a:picLocks noChangeAspect="1" noChangeArrowheads="1"/>
          </p:cNvPicPr>
          <p:nvPr/>
        </p:nvPicPr>
        <p:blipFill>
          <a:blip r:embed="rId4"/>
          <a:srcRect/>
          <a:stretch>
            <a:fillRect/>
          </a:stretch>
        </p:blipFill>
        <p:spPr bwMode="auto">
          <a:xfrm>
            <a:off x="3000375" y="357188"/>
            <a:ext cx="5500688" cy="1143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1"/>
          <p:cNvSpPr txBox="1">
            <a:spLocks noChangeArrowheads="1"/>
          </p:cNvSpPr>
          <p:nvPr/>
        </p:nvSpPr>
        <p:spPr bwMode="auto">
          <a:xfrm>
            <a:off x="838200" y="157163"/>
            <a:ext cx="7772400" cy="1214437"/>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IN" sz="3200">
                <a:solidFill>
                  <a:srgbClr val="808000"/>
                </a:solidFill>
              </a:rPr>
              <a:t/>
            </a:r>
            <a:br>
              <a:rPr lang="en-IN" sz="3200">
                <a:solidFill>
                  <a:srgbClr val="808000"/>
                </a:solidFill>
              </a:rPr>
            </a:br>
            <a:r>
              <a:rPr lang="en-IN" sz="3200" b="1">
                <a:solidFill>
                  <a:srgbClr val="000000"/>
                </a:solidFill>
              </a:rPr>
              <a:t>Derivation of male germ cells from bone marrow stem cells</a:t>
            </a:r>
            <a:br>
              <a:rPr lang="en-IN" sz="3200" b="1">
                <a:solidFill>
                  <a:srgbClr val="000000"/>
                </a:solidFill>
              </a:rPr>
            </a:br>
            <a:r>
              <a:rPr lang="en-IN" sz="1600" b="1">
                <a:solidFill>
                  <a:srgbClr val="000000"/>
                </a:solidFill>
              </a:rPr>
              <a:t/>
            </a:r>
            <a:br>
              <a:rPr lang="en-IN" sz="1600" b="1">
                <a:solidFill>
                  <a:srgbClr val="000000"/>
                </a:solidFill>
              </a:rPr>
            </a:br>
            <a:endParaRPr lang="en-IN" sz="1600" b="1">
              <a:solidFill>
                <a:srgbClr val="000000"/>
              </a:solidFill>
            </a:endParaRPr>
          </a:p>
        </p:txBody>
      </p:sp>
      <p:sp>
        <p:nvSpPr>
          <p:cNvPr id="142338" name="Text Box 2"/>
          <p:cNvSpPr txBox="1">
            <a:spLocks noChangeArrowheads="1"/>
          </p:cNvSpPr>
          <p:nvPr/>
        </p:nvSpPr>
        <p:spPr bwMode="auto">
          <a:xfrm>
            <a:off x="304800" y="1071563"/>
            <a:ext cx="8382000" cy="5284787"/>
          </a:xfrm>
          <a:prstGeom prst="rect">
            <a:avLst/>
          </a:prstGeom>
          <a:noFill/>
          <a:ln w="9525" cap="flat">
            <a:noFill/>
            <a:round/>
            <a:headEnd/>
            <a:tailEnd/>
          </a:ln>
          <a:effectLst/>
        </p:spPr>
        <p:txBody>
          <a:bodyPr/>
          <a:lstStyle/>
          <a:p>
            <a:pPr>
              <a:lnSpc>
                <a:spcPct val="80000"/>
              </a:lnSpc>
              <a:spcBef>
                <a:spcPts val="2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800">
              <a:solidFill>
                <a:srgbClr val="000000"/>
              </a:solidFill>
            </a:endParaRPr>
          </a:p>
          <a:p>
            <a:pPr>
              <a:lnSpc>
                <a:spcPct val="80000"/>
              </a:lnSpc>
              <a:spcBef>
                <a:spcPts val="2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800">
              <a:solidFill>
                <a:srgbClr val="000000"/>
              </a:solidFill>
            </a:endParaRPr>
          </a:p>
          <a:p>
            <a:pPr algn="just">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2400">
                <a:solidFill>
                  <a:srgbClr val="000000"/>
                </a:solidFill>
              </a:rPr>
              <a:t>Somatic stem cells have a more flexible potential than expected, whether put into tissue or cultured under different conditions</a:t>
            </a:r>
          </a:p>
          <a:p>
            <a:pPr algn="just">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2400">
                <a:solidFill>
                  <a:srgbClr val="000000"/>
                </a:solidFill>
              </a:rPr>
              <a:t>Bone marrow (BM)-derived stem cells can transdifferentiate into multilineage cells, such as muscle of mesoderm, lung and liver of endoderm, and brain and skin of ectoderm origin</a:t>
            </a:r>
          </a:p>
          <a:p>
            <a:pPr algn="just">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2400">
                <a:solidFill>
                  <a:srgbClr val="000000"/>
                </a:solidFill>
              </a:rPr>
              <a:t>BM stem cells are able to transdifferentiate into male germ cells.</a:t>
            </a:r>
          </a:p>
          <a:p>
            <a:pPr algn="just">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2400">
                <a:solidFill>
                  <a:srgbClr val="000000"/>
                </a:solidFill>
              </a:rPr>
              <a:t>BMS cell-derived germ cells expressed the known molecular markers of primordial germ cells, such as fragilis, stella, Rnf17, Mvh and Oct4; as well as molecular markers of spermatogonial stem cells and spermatogonia including Rbm, c-Kit, Tex18, Stra8, Piwil2, Dazl, Hsp90, 1- and 6-integrins. </a:t>
            </a:r>
          </a:p>
          <a:p>
            <a:pPr lvl="2" indent="-227013">
              <a:lnSpc>
                <a:spcPct val="80000"/>
              </a:lnSpc>
              <a:spcBef>
                <a:spcPts val="6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2400">
                <a:solidFill>
                  <a:srgbClr val="000000"/>
                </a:solidFill>
              </a:rPr>
              <a:t>   </a:t>
            </a:r>
          </a:p>
          <a:p>
            <a:pPr lvl="2" indent="-227013">
              <a:lnSpc>
                <a:spcPct val="80000"/>
              </a:lnSpc>
              <a:spcBef>
                <a:spcPts val="45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IN" sz="1800">
                <a:solidFill>
                  <a:srgbClr val="000000"/>
                </a:solidFill>
              </a:rPr>
              <a:t> Karim Nayernia</a:t>
            </a:r>
            <a:r>
              <a:rPr lang="en-IN" sz="1800" baseline="30000">
                <a:solidFill>
                  <a:srgbClr val="0033CC"/>
                </a:solidFill>
                <a:hlinkClick r:id="rId3"/>
              </a:rPr>
              <a:t>1</a:t>
            </a:r>
            <a:r>
              <a:rPr lang="en-IN" sz="1800">
                <a:solidFill>
                  <a:srgbClr val="000000"/>
                </a:solidFill>
              </a:rPr>
              <a:t>et al.</a:t>
            </a:r>
            <a:r>
              <a:rPr lang="en-IN" sz="1800" i="1">
                <a:solidFill>
                  <a:srgbClr val="000000"/>
                </a:solidFill>
              </a:rPr>
              <a:t> Laboratory Investigation</a:t>
            </a:r>
            <a:r>
              <a:rPr lang="en-IN" sz="1800">
                <a:solidFill>
                  <a:srgbClr val="000000"/>
                </a:solidFill>
              </a:rPr>
              <a:t> (2006) </a:t>
            </a:r>
            <a:r>
              <a:rPr lang="en-IN" sz="1800" b="1">
                <a:solidFill>
                  <a:srgbClr val="000000"/>
                </a:solidFill>
              </a:rPr>
              <a:t>86,</a:t>
            </a:r>
            <a:r>
              <a:rPr lang="en-IN" sz="1800">
                <a:solidFill>
                  <a:srgbClr val="000000"/>
                </a:solidFill>
              </a:rPr>
              <a:t> 654–663</a:t>
            </a:r>
          </a:p>
          <a:p>
            <a:pPr>
              <a:lnSpc>
                <a:spcPct val="80000"/>
              </a:lnSpc>
              <a:spcBef>
                <a:spcPts val="45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1800">
              <a:solidFill>
                <a:srgbClr val="000000"/>
              </a:solidFill>
            </a:endParaRPr>
          </a:p>
          <a:p>
            <a:pPr lvl="2" indent="-227013">
              <a:lnSpc>
                <a:spcPct val="80000"/>
              </a:lnSpc>
              <a:spcBef>
                <a:spcPts val="325"/>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1300">
              <a:solidFill>
                <a:srgbClr val="000000"/>
              </a:solidFill>
            </a:endParaRPr>
          </a:p>
          <a:p>
            <a:pPr lvl="2" indent="-227013">
              <a:lnSpc>
                <a:spcPct val="80000"/>
              </a:lnSpc>
              <a:spcBef>
                <a:spcPts val="325"/>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IN" sz="13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1" name="Object 1"/>
          <p:cNvGraphicFramePr>
            <a:graphicFrameLocks noChangeAspect="1"/>
          </p:cNvGraphicFramePr>
          <p:nvPr/>
        </p:nvGraphicFramePr>
        <p:xfrm>
          <a:off x="0" y="0"/>
          <a:ext cx="9220200" cy="6858000"/>
        </p:xfrm>
        <a:graphic>
          <a:graphicData uri="http://schemas.openxmlformats.org/presentationml/2006/ole">
            <p:oleObj spid="_x0000_s143361" r:id="rId4" imgW="9982080" imgH="9801360" progId="">
              <p:embed/>
            </p:oleObj>
          </a:graphicData>
        </a:graphic>
      </p:graphicFrame>
      <p:sp>
        <p:nvSpPr>
          <p:cNvPr id="143362" name="Text Box 2"/>
          <p:cNvSpPr txBox="1">
            <a:spLocks noChangeArrowheads="1"/>
          </p:cNvSpPr>
          <p:nvPr/>
        </p:nvSpPr>
        <p:spPr bwMode="auto">
          <a:xfrm>
            <a:off x="1219200" y="-228600"/>
            <a:ext cx="7239000" cy="1524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CC"/>
                </a:solidFill>
              </a:rPr>
              <a:t>CONCLUSION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28600" y="609600"/>
            <a:ext cx="8763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BILATERAL MUMPS ORCHITIS</a:t>
            </a:r>
          </a:p>
        </p:txBody>
      </p:sp>
      <p:sp>
        <p:nvSpPr>
          <p:cNvPr id="1945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lgn="just">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39725" indent="-338138" algn="just">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Prepubertal - no effect</a:t>
            </a:r>
          </a:p>
          <a:p>
            <a:pPr marL="339725" indent="-338138" algn="just">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Postpubertal-severe testicular damage in 10% of patients. </a:t>
            </a:r>
          </a:p>
          <a:p>
            <a:pPr marL="339725" indent="-338138" algn="just">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15-25%  mumps can develop </a:t>
            </a:r>
            <a:r>
              <a:rPr lang="en-US" sz="2400" b="1">
                <a:solidFill>
                  <a:srgbClr val="000000"/>
                </a:solidFill>
              </a:rPr>
              <a:t>orchitis</a:t>
            </a:r>
            <a:r>
              <a:rPr lang="en-US" sz="2400">
                <a:solidFill>
                  <a:srgbClr val="000000"/>
                </a:solidFill>
              </a:rPr>
              <a:t> - commonly unilateral</a:t>
            </a:r>
            <a:r>
              <a:rPr lang="en-US" sz="3200">
                <a:solidFill>
                  <a:srgbClr val="000000"/>
                </a:solidFill>
              </a:rPr>
              <a:t> </a:t>
            </a:r>
          </a:p>
          <a:p>
            <a:pPr marL="339725" indent="-338138" algn="just">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Testicular atrophy - within 1 to 6 months or may take years. </a:t>
            </a:r>
          </a:p>
          <a:p>
            <a:pPr marL="339725" indent="-338138" algn="just">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Fewer than one-third of men with bilateral orchitis recover normal semen parameters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0" y="228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SPERMATOTOXIC LUBRICANTS</a:t>
            </a:r>
          </a:p>
        </p:txBody>
      </p:sp>
      <p:sp>
        <p:nvSpPr>
          <p:cNvPr id="2048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K-Y Jelly, Lubifax, Surgilube, Keri Lotion and even saliva - impair sperm motility.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Other lubricants, such as raw egg white, vegetable oil, sunflower oil, peanut oil, and petroleum jelly, do not impair - </a:t>
            </a:r>
            <a:r>
              <a:rPr lang="en-US" sz="3200" i="1">
                <a:solidFill>
                  <a:srgbClr val="000000"/>
                </a:solidFill>
              </a:rPr>
              <a:t>in vivo</a:t>
            </a:r>
            <a:r>
              <a:rPr lang="en-US" sz="3200">
                <a:solidFill>
                  <a:srgbClr val="000000"/>
                </a:solidFill>
              </a:rPr>
              <a:t> sperm motility.</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Fore play is better option </a:t>
            </a:r>
            <a:br>
              <a:rPr lang="en-US" sz="3200">
                <a:solidFill>
                  <a:srgbClr val="000000"/>
                </a:solidFill>
              </a:rPr>
            </a:b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u="sng">
                <a:solidFill>
                  <a:srgbClr val="808000"/>
                </a:solidFill>
              </a:rPr>
              <a:t>DIABETES MELLITUS OR MULTIPLE SCLEROSIS</a:t>
            </a:r>
          </a:p>
        </p:txBody>
      </p:sp>
      <p:sp>
        <p:nvSpPr>
          <p:cNvPr id="2150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Impair </a:t>
            </a:r>
          </a:p>
          <a:p>
            <a:pPr marL="739775" lvl="1" indent="-282575">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Potency </a:t>
            </a:r>
          </a:p>
          <a:p>
            <a:pPr marL="739775" lvl="1" indent="-282575">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Ejaculation</a:t>
            </a:r>
          </a:p>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152400" y="609600"/>
            <a:ext cx="89916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CHEMOTHERAPY/ RADIATION</a:t>
            </a:r>
          </a:p>
        </p:txBody>
      </p:sp>
      <p:sp>
        <p:nvSpPr>
          <p:cNvPr id="22530"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 Impaired spermatogenesis.</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 Patients with testicular cancer are particularly affected. </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u="sng">
                <a:solidFill>
                  <a:srgbClr val="808000"/>
                </a:solidFill>
              </a:rPr>
              <a:t>HISTORY</a:t>
            </a:r>
          </a:p>
        </p:txBody>
      </p:sp>
      <p:sp>
        <p:nvSpPr>
          <p:cNvPr id="23554" name="Text Box 2"/>
          <p:cNvSpPr txBox="1">
            <a:spLocks noChangeArrowheads="1"/>
          </p:cNvSpPr>
          <p:nvPr/>
        </p:nvSpPr>
        <p:spPr bwMode="auto">
          <a:xfrm>
            <a:off x="304800" y="1981200"/>
            <a:ext cx="88392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BLADDER, PELVIC, OR RETROPERITONEAL SURGERY </a:t>
            </a:r>
          </a:p>
          <a:p>
            <a:pPr marL="739775" lvl="1" indent="-28257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Ejaculatory dysfunction </a:t>
            </a:r>
          </a:p>
          <a:p>
            <a:pPr marL="739775" lvl="1" indent="-28257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Incomplete or retrograde ejaculation</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HERNIORRHAPHY </a:t>
            </a:r>
          </a:p>
          <a:p>
            <a:pPr marL="739775" lvl="1" indent="-28257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Iatrogenic vasal injury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800">
                <a:solidFill>
                  <a:srgbClr val="808000"/>
                </a:solidFill>
              </a:rPr>
              <a:t>HISTORY</a:t>
            </a:r>
          </a:p>
        </p:txBody>
      </p:sp>
      <p:sp>
        <p:nvSpPr>
          <p:cNvPr id="2457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LUTI - scarring of the ductal system e.g., ejaculatory duct stenosis or obstruction- affect fertility. </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FEBRILE EPISODE - transiently impairs spermatogenesis</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304800" y="1676400"/>
            <a:ext cx="84582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CLINICAL INVESTIGATIONS </a:t>
            </a:r>
            <a:br>
              <a:rPr lang="en-US" sz="4400">
                <a:solidFill>
                  <a:srgbClr val="808000"/>
                </a:solidFill>
              </a:rPr>
            </a:br>
            <a:r>
              <a:rPr lang="en-US" sz="4400">
                <a:solidFill>
                  <a:srgbClr val="808000"/>
                </a:solidFill>
              </a:rPr>
              <a:t>OF</a:t>
            </a:r>
          </a:p>
        </p:txBody>
      </p:sp>
      <p:sp>
        <p:nvSpPr>
          <p:cNvPr id="7170" name="Text Box 2"/>
          <p:cNvSpPr txBox="1">
            <a:spLocks noChangeArrowheads="1"/>
          </p:cNvSpPr>
          <p:nvPr/>
        </p:nvSpPr>
        <p:spPr bwMode="auto">
          <a:xfrm>
            <a:off x="533400" y="2286000"/>
            <a:ext cx="8077200" cy="4114800"/>
          </a:xfrm>
          <a:prstGeom prst="rect">
            <a:avLst/>
          </a:prstGeom>
          <a:noFill/>
          <a:ln w="9525" cap="flat">
            <a:noFill/>
            <a:round/>
            <a:headEnd/>
            <a:tailEnd/>
          </a:ln>
          <a:effectLst/>
        </p:spPr>
        <p:txBody>
          <a:bodyPr/>
          <a:lstStyle/>
          <a:p>
            <a:pPr marL="342900" indent="-339725" algn="ctr">
              <a:spcBef>
                <a:spcPts val="12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4800">
                <a:solidFill>
                  <a:srgbClr val="000000"/>
                </a:solidFill>
              </a:rPr>
              <a:t>	</a:t>
            </a:r>
          </a:p>
          <a:p>
            <a:pPr marL="342900" indent="-339725" algn="ctr">
              <a:spcBef>
                <a:spcPts val="1200"/>
              </a:spcBef>
              <a:buClrTx/>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en-US" sz="4800">
                <a:solidFill>
                  <a:srgbClr val="000000"/>
                </a:solidFill>
              </a:rPr>
              <a:t>MALE INFERTILITY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228600" y="304800"/>
            <a:ext cx="8686800" cy="12954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808000"/>
                </a:solidFill>
              </a:rPr>
              <a:t>Medications, Toxins, and Drugs Associated with Male Infertility.</a:t>
            </a:r>
            <a:r>
              <a:rPr lang="en-US" sz="4400">
                <a:solidFill>
                  <a:srgbClr val="808000"/>
                </a:solidFill>
              </a:rPr>
              <a:t> </a:t>
            </a:r>
          </a:p>
        </p:txBody>
      </p:sp>
      <p:sp>
        <p:nvSpPr>
          <p:cNvPr id="25602" name="Text Box 2"/>
          <p:cNvSpPr txBox="1">
            <a:spLocks noChangeArrowheads="1"/>
          </p:cNvSpPr>
          <p:nvPr/>
        </p:nvSpPr>
        <p:spPr bwMode="auto">
          <a:xfrm>
            <a:off x="609600" y="1981200"/>
            <a:ext cx="3886200" cy="4191000"/>
          </a:xfrm>
          <a:prstGeom prst="rect">
            <a:avLst/>
          </a:prstGeom>
          <a:noFill/>
          <a:ln w="9525" cap="flat">
            <a:noFill/>
            <a:round/>
            <a:headEnd/>
            <a:tailEnd/>
          </a:ln>
          <a:effectLst/>
        </p:spPr>
        <p:txBody>
          <a:bodyPr/>
          <a:lstStyle/>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b="1" u="sng">
                <a:solidFill>
                  <a:srgbClr val="000000"/>
                </a:solidFill>
              </a:rPr>
              <a:t>Medications</a:t>
            </a:r>
            <a:r>
              <a:rPr lang="en-US" sz="3200">
                <a:solidFill>
                  <a:srgbClr val="000000"/>
                </a:solidFill>
              </a:rPr>
              <a:t> </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Androgenic steroids</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Antihypertensives</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Cancer chemotherapy </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H</a:t>
            </a:r>
            <a:r>
              <a:rPr lang="en-US" sz="2000" baseline="-30000">
                <a:solidFill>
                  <a:srgbClr val="000000"/>
                </a:solidFill>
              </a:rPr>
              <a:t>2</a:t>
            </a:r>
            <a:r>
              <a:rPr lang="en-US" sz="2000">
                <a:solidFill>
                  <a:srgbClr val="000000"/>
                </a:solidFill>
              </a:rPr>
              <a:t> blockers </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Ketoconazole</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Spironolactone</a:t>
            </a:r>
          </a:p>
          <a:p>
            <a:pPr marL="339725" indent="-339725">
              <a:lnSpc>
                <a:spcPct val="90000"/>
              </a:lnSpc>
              <a:spcBef>
                <a:spcPts val="4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1800">
                <a:solidFill>
                  <a:srgbClr val="000000"/>
                </a:solidFill>
              </a:rPr>
              <a:t>Sulfasalazine</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Nitrofurantoin </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Gentamicin</a:t>
            </a:r>
          </a:p>
          <a:p>
            <a:pPr marL="339725" indent="-339725">
              <a:lnSpc>
                <a:spcPct val="90000"/>
              </a:lnSpc>
              <a:spcBef>
                <a:spcPts val="1125"/>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Cyclosporine </a:t>
            </a:r>
            <a:r>
              <a:rPr lang="en-US" sz="1800">
                <a:solidFill>
                  <a:srgbClr val="000000"/>
                </a:solidFill>
              </a:rPr>
              <a:t>Erythromycin TetracyclineColchicineAllopurinol</a:t>
            </a:r>
          </a:p>
        </p:txBody>
      </p:sp>
      <p:sp>
        <p:nvSpPr>
          <p:cNvPr id="25603" name="Rectangle 3"/>
          <p:cNvSpPr>
            <a:spLocks noChangeArrowheads="1"/>
          </p:cNvSpPr>
          <p:nvPr/>
        </p:nvSpPr>
        <p:spPr bwMode="auto">
          <a:xfrm>
            <a:off x="4648200" y="1981200"/>
            <a:ext cx="3962400" cy="4551363"/>
          </a:xfrm>
          <a:prstGeom prst="rect">
            <a:avLst/>
          </a:prstGeom>
          <a:noFill/>
          <a:ln w="9525" cap="flat">
            <a:noFill/>
            <a:round/>
            <a:headEnd/>
            <a:tailEnd/>
          </a:ln>
          <a:effectLst/>
        </p:spPr>
        <p:txBody>
          <a:bodyPr lIns="90000" tIns="46800" rIns="90000" bIns="46800">
            <a:spAutoFit/>
          </a:bodyPr>
          <a:lstStyle/>
          <a:p>
            <a:pPr>
              <a:lnSpc>
                <a:spcPct val="90000"/>
              </a:lnSpc>
              <a:spcBef>
                <a:spcPts val="80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u="sng">
                <a:solidFill>
                  <a:srgbClr val="000000"/>
                </a:solidFill>
              </a:rPr>
              <a:t>Toxins</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Agent Orange</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Benzene </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Anesthetic gasses</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Dibromochloropropane (DBCP) </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Lead </a:t>
            </a:r>
          </a:p>
          <a:p>
            <a:pPr>
              <a:lnSpc>
                <a:spcPct val="90000"/>
              </a:lnSpc>
              <a:spcBef>
                <a:spcPts val="50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rPr>
              <a:t>Manganese</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b="1" u="sng">
                <a:solidFill>
                  <a:srgbClr val="000000"/>
                </a:solidFill>
              </a:rPr>
              <a:t>Other Drugs</a:t>
            </a:r>
          </a:p>
          <a:p>
            <a:pPr>
              <a:lnSpc>
                <a:spcPct val="90000"/>
              </a:lnSpc>
              <a:spcBef>
                <a:spcPts val="450"/>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Alcohol </a:t>
            </a:r>
          </a:p>
          <a:p>
            <a:pPr>
              <a:lnSpc>
                <a:spcPct val="90000"/>
              </a:lnSpc>
              <a:spcBef>
                <a:spcPts val="1125"/>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Heroin</a:t>
            </a:r>
          </a:p>
          <a:p>
            <a:pPr>
              <a:lnSpc>
                <a:spcPct val="90000"/>
              </a:lnSpc>
              <a:spcBef>
                <a:spcPts val="1125"/>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Marijuana </a:t>
            </a:r>
          </a:p>
          <a:p>
            <a:pPr>
              <a:lnSpc>
                <a:spcPct val="90000"/>
              </a:lnSpc>
              <a:spcBef>
                <a:spcPts val="1125"/>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Methadone</a:t>
            </a:r>
          </a:p>
          <a:p>
            <a:pPr>
              <a:lnSpc>
                <a:spcPct val="90000"/>
              </a:lnSpc>
              <a:spcBef>
                <a:spcPts val="1125"/>
              </a:spcBef>
              <a:buFont typeface="Times New Roman" pitchFamily="16"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000000"/>
                </a:solidFill>
              </a:rPr>
              <a:t>Tobacco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sp>
        <p:nvSpPr>
          <p:cNvPr id="2662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Exposure to increased scrotal temperature.</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Laptop </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Avoid the use of saunas and hot tubs.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685800" y="152400"/>
            <a:ext cx="7772400" cy="9906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808000"/>
                </a:solidFill>
              </a:rPr>
              <a:t>SEXUAL DYSFUNCTION</a:t>
            </a:r>
          </a:p>
        </p:txBody>
      </p:sp>
      <p:sp>
        <p:nvSpPr>
          <p:cNvPr id="27650" name="Text Box 2"/>
          <p:cNvSpPr txBox="1">
            <a:spLocks noChangeArrowheads="1"/>
          </p:cNvSpPr>
          <p:nvPr/>
        </p:nvSpPr>
        <p:spPr bwMode="auto">
          <a:xfrm>
            <a:off x="304800" y="1600200"/>
            <a:ext cx="8534400" cy="4495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20% of infertile males.</a:t>
            </a:r>
          </a:p>
          <a:p>
            <a:pPr marL="739775" lvl="1" indent="-28257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 Decreased sexual drive</a:t>
            </a:r>
          </a:p>
          <a:p>
            <a:pPr marL="739775" lvl="1" indent="-28257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 Erectile dysfunction</a:t>
            </a:r>
          </a:p>
          <a:p>
            <a:pPr marL="739775" lvl="1" indent="-28257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 Premature ejaculation </a:t>
            </a:r>
          </a:p>
          <a:p>
            <a:pPr marL="739775" lvl="1" indent="-28257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 Failure of intromission</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Decreasing libido and erectile dysfunction may reflect    low serum testosterone levels with an organic cause.</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Performance anxiety is also often reported and often abated with reassurance.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sp>
        <p:nvSpPr>
          <p:cNvPr id="28674"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Erection, ejaculation, and orgasm are three distinct, independent, physiological and psychodynamic events which normally occur concurrently in men</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COUNSELLING</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29697" name="Object 1"/>
          <p:cNvGraphicFramePr>
            <a:graphicFrameLocks noChangeAspect="1"/>
          </p:cNvGraphicFramePr>
          <p:nvPr/>
        </p:nvGraphicFramePr>
        <p:xfrm>
          <a:off x="-228600" y="-533400"/>
          <a:ext cx="9753600" cy="7772400"/>
        </p:xfrm>
        <a:graphic>
          <a:graphicData uri="http://schemas.openxmlformats.org/presentationml/2006/ole">
            <p:oleObj spid="_x0000_s29697" r:id="rId4" imgW="7143840" imgH="4114800" progId="">
              <p:embed/>
            </p:oleObj>
          </a:graphicData>
        </a:graphic>
      </p:graphicFrame>
      <p:sp>
        <p:nvSpPr>
          <p:cNvPr id="29698" name="Text Box 2"/>
          <p:cNvSpPr txBox="1">
            <a:spLocks noChangeArrowheads="1"/>
          </p:cNvSpPr>
          <p:nvPr/>
        </p:nvSpPr>
        <p:spPr bwMode="auto">
          <a:xfrm>
            <a:off x="1981200" y="0"/>
            <a:ext cx="6858000" cy="9144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0000"/>
                </a:solidFill>
              </a:rPr>
              <a:t>EXAMINATION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LOCAL EXAMINATION</a:t>
            </a:r>
          </a:p>
        </p:txBody>
      </p:sp>
      <p:sp>
        <p:nvSpPr>
          <p:cNvPr id="30722" name="Text Box 2"/>
          <p:cNvSpPr txBox="1">
            <a:spLocks noChangeArrowheads="1"/>
          </p:cNvSpPr>
          <p:nvPr/>
        </p:nvSpPr>
        <p:spPr bwMode="auto">
          <a:xfrm>
            <a:off x="533400" y="1981200"/>
            <a:ext cx="8077200" cy="4114800"/>
          </a:xfrm>
          <a:prstGeom prst="rect">
            <a:avLst/>
          </a:prstGeom>
          <a:noFill/>
          <a:ln w="9525" cap="flat">
            <a:noFill/>
            <a:round/>
            <a:headEnd/>
            <a:tailEnd/>
          </a:ln>
          <a:effectLst/>
        </p:spPr>
        <p:txBody>
          <a:bodyPr/>
          <a:lstStyle/>
          <a:p>
            <a:pPr marL="339725" indent="-339725" algn="just">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Testicle size- </a:t>
            </a:r>
          </a:p>
          <a:p>
            <a:pPr marL="739775" lvl="1" indent="-282575" algn="just">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length - 4.6 cm</a:t>
            </a:r>
          </a:p>
          <a:p>
            <a:pPr marL="739775" lvl="1" indent="-282575" algn="just">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Width 2.6 cm</a:t>
            </a:r>
          </a:p>
          <a:p>
            <a:pPr marL="739775" lvl="1" indent="-282575" algn="just">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Volume 18.6 mL</a:t>
            </a:r>
          </a:p>
          <a:p>
            <a:pPr marL="339725" indent="-339725" algn="just">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Measured using a ruler, caliper, or orchidometer </a:t>
            </a:r>
          </a:p>
          <a:p>
            <a:pPr marL="339725" indent="-339725" algn="just">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Prepubertal damage -testes small and firm</a:t>
            </a:r>
          </a:p>
          <a:p>
            <a:pPr marL="339725" indent="-339725" algn="just">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Postpubertal damage - testes small and soft.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2516188" y="201613"/>
            <a:ext cx="4160837" cy="581025"/>
          </a:xfrm>
          <a:prstGeom prst="rect">
            <a:avLst/>
          </a:prstGeom>
          <a:solidFill>
            <a:srgbClr val="FFFFCC"/>
          </a:solidFill>
          <a:ln w="57240" cap="sq">
            <a:solidFill>
              <a:srgbClr val="000000"/>
            </a:solidFill>
            <a:miter lim="800000"/>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339933"/>
                </a:solidFill>
                <a:effectLst>
                  <a:outerShdw blurRad="38100" dist="38100" dir="2700000" algn="tl">
                    <a:srgbClr val="000000"/>
                  </a:outerShdw>
                </a:effectLst>
                <a:latin typeface="Flat Brush" charset="0"/>
              </a:rPr>
              <a:t>CRYPTORCHIDISM</a:t>
            </a:r>
          </a:p>
        </p:txBody>
      </p:sp>
      <p:pic>
        <p:nvPicPr>
          <p:cNvPr id="31746" name="Picture 2"/>
          <p:cNvPicPr>
            <a:picLocks noChangeAspect="1" noChangeArrowheads="1"/>
          </p:cNvPicPr>
          <p:nvPr/>
        </p:nvPicPr>
        <p:blipFill>
          <a:blip r:embed="rId3"/>
          <a:srcRect/>
          <a:stretch>
            <a:fillRect/>
          </a:stretch>
        </p:blipFill>
        <p:spPr bwMode="auto">
          <a:xfrm>
            <a:off x="946150" y="854075"/>
            <a:ext cx="7402513" cy="6003925"/>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LOCAL EXAMINATION</a:t>
            </a:r>
          </a:p>
        </p:txBody>
      </p:sp>
      <p:sp>
        <p:nvSpPr>
          <p:cNvPr id="32770" name="Text Box 2"/>
          <p:cNvSpPr txBox="1">
            <a:spLocks noChangeArrowheads="1"/>
          </p:cNvSpPr>
          <p:nvPr/>
        </p:nvSpPr>
        <p:spPr bwMode="auto">
          <a:xfrm>
            <a:off x="685800" y="1981200"/>
            <a:ext cx="8153400" cy="4495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Hypospadias, abnormal curvature, phimosis -interfere with the proper deposition of sperm deep within the vagina.</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An irregular epididymis - infection or obstruction.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4"/>
          <a:srcRect/>
          <a:stretch>
            <a:fillRect/>
          </a:stretch>
        </p:blipFill>
        <p:spPr bwMode="auto">
          <a:xfrm>
            <a:off x="401638" y="2317750"/>
            <a:ext cx="3013075" cy="4121150"/>
          </a:xfrm>
          <a:prstGeom prst="rect">
            <a:avLst/>
          </a:prstGeom>
          <a:noFill/>
          <a:ln w="9525" cap="flat">
            <a:noFill/>
            <a:round/>
            <a:headEnd/>
            <a:tailEnd/>
          </a:ln>
          <a:effectLst/>
        </p:spPr>
      </p:pic>
      <p:pic>
        <p:nvPicPr>
          <p:cNvPr id="33794" name="Picture 2"/>
          <p:cNvPicPr>
            <a:picLocks noChangeAspect="1" noChangeArrowheads="1"/>
          </p:cNvPicPr>
          <p:nvPr/>
        </p:nvPicPr>
        <p:blipFill>
          <a:blip r:embed="rId5"/>
          <a:srcRect/>
          <a:stretch>
            <a:fillRect/>
          </a:stretch>
        </p:blipFill>
        <p:spPr bwMode="auto">
          <a:xfrm>
            <a:off x="384175" y="6219825"/>
            <a:ext cx="4516438" cy="428625"/>
          </a:xfrm>
          <a:prstGeom prst="rect">
            <a:avLst/>
          </a:prstGeom>
          <a:noFill/>
          <a:ln w="9525" cap="flat">
            <a:noFill/>
            <a:round/>
            <a:headEnd/>
            <a:tailEnd/>
          </a:ln>
          <a:effectLst/>
        </p:spPr>
      </p:pic>
      <p:sp>
        <p:nvSpPr>
          <p:cNvPr id="33795" name="Text Box 3"/>
          <p:cNvSpPr txBox="1">
            <a:spLocks noChangeArrowheads="1"/>
          </p:cNvSpPr>
          <p:nvPr/>
        </p:nvSpPr>
        <p:spPr bwMode="auto">
          <a:xfrm>
            <a:off x="6673850" y="2625725"/>
            <a:ext cx="1787525" cy="520700"/>
          </a:xfrm>
          <a:prstGeom prst="rect">
            <a:avLst/>
          </a:prstGeom>
          <a:noFill/>
          <a:ln w="9525" cap="flat">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rPr>
              <a:t>From: Netter, F.H.,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rPr>
              <a:t>The CIBA Collection</a:t>
            </a:r>
          </a:p>
        </p:txBody>
      </p:sp>
      <p:sp>
        <p:nvSpPr>
          <p:cNvPr id="33796" name="Text Box 4"/>
          <p:cNvSpPr txBox="1">
            <a:spLocks noChangeArrowheads="1"/>
          </p:cNvSpPr>
          <p:nvPr/>
        </p:nvSpPr>
        <p:spPr bwMode="auto">
          <a:xfrm>
            <a:off x="5672138" y="6108700"/>
            <a:ext cx="3471862" cy="550863"/>
          </a:xfrm>
          <a:prstGeom prst="rect">
            <a:avLst/>
          </a:prstGeom>
          <a:noFill/>
          <a:ln w="9525" cap="flat">
            <a:noFill/>
            <a:round/>
            <a:headEnd/>
            <a:tailEnd/>
          </a:ln>
          <a:effectLst/>
        </p:spPr>
        <p:txBody>
          <a:bodyPr lIns="90000" tIns="46800" rIns="90000" bIns="46800">
            <a:spAutoFit/>
          </a:bodyPr>
          <a:lstStyle/>
          <a:p>
            <a:pPr>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latin typeface="Tahoma" pitchFamily="32" charset="0"/>
              </a:rPr>
              <a:t>Courtesy: </a:t>
            </a:r>
            <a:r>
              <a:rPr lang="en-US" sz="1600" b="1">
                <a:solidFill>
                  <a:srgbClr val="0033CC"/>
                </a:solidFill>
                <a:latin typeface="Tahoma" pitchFamily="32" charset="0"/>
              </a:rPr>
              <a:t>http://www.hypospadias.net/</a:t>
            </a:r>
          </a:p>
        </p:txBody>
      </p:sp>
      <p:pic>
        <p:nvPicPr>
          <p:cNvPr id="33797" name="Picture 5"/>
          <p:cNvPicPr>
            <a:picLocks noChangeAspect="1" noChangeArrowheads="1"/>
          </p:cNvPicPr>
          <p:nvPr/>
        </p:nvPicPr>
        <p:blipFill>
          <a:blip r:embed="rId6"/>
          <a:srcRect b="8130"/>
          <a:stretch>
            <a:fillRect/>
          </a:stretch>
        </p:blipFill>
        <p:spPr bwMode="auto">
          <a:xfrm>
            <a:off x="6935788" y="304800"/>
            <a:ext cx="1371600" cy="2362200"/>
          </a:xfrm>
          <a:prstGeom prst="rect">
            <a:avLst/>
          </a:prstGeom>
          <a:noFill/>
          <a:ln w="9525" cap="flat">
            <a:noFill/>
            <a:round/>
            <a:headEnd/>
            <a:tailEnd/>
          </a:ln>
          <a:effectLst/>
        </p:spPr>
      </p:pic>
      <p:graphicFrame>
        <p:nvGraphicFramePr>
          <p:cNvPr id="33798" name="Object 6"/>
          <p:cNvGraphicFramePr>
            <a:graphicFrameLocks noChangeAspect="1"/>
          </p:cNvGraphicFramePr>
          <p:nvPr/>
        </p:nvGraphicFramePr>
        <p:xfrm>
          <a:off x="6242050" y="3476625"/>
          <a:ext cx="2314575" cy="2646363"/>
        </p:xfrm>
        <a:graphic>
          <a:graphicData uri="http://schemas.openxmlformats.org/presentationml/2006/ole">
            <p:oleObj spid="_x0000_s33798" r:id="rId7" imgW="1539373" imgH="1760373" progId="">
              <p:embed/>
            </p:oleObj>
          </a:graphicData>
        </a:graphic>
      </p:graphicFrame>
      <p:sp>
        <p:nvSpPr>
          <p:cNvPr id="33799" name="Text Box 7"/>
          <p:cNvSpPr txBox="1">
            <a:spLocks noChangeArrowheads="1"/>
          </p:cNvSpPr>
          <p:nvPr/>
        </p:nvSpPr>
        <p:spPr bwMode="auto">
          <a:xfrm>
            <a:off x="2860675" y="1185863"/>
            <a:ext cx="3433763" cy="581025"/>
          </a:xfrm>
          <a:prstGeom prst="rect">
            <a:avLst/>
          </a:prstGeom>
          <a:solidFill>
            <a:srgbClr val="FFFFCC"/>
          </a:solidFill>
          <a:ln w="38160" cap="sq">
            <a:solidFill>
              <a:srgbClr val="000000"/>
            </a:solidFill>
            <a:miter lim="800000"/>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339933"/>
                </a:solidFill>
                <a:effectLst>
                  <a:outerShdw blurRad="38100" dist="38100" dir="2700000" algn="tl">
                    <a:srgbClr val="000000"/>
                  </a:outerShdw>
                </a:effectLst>
                <a:latin typeface="Flat Brush" charset="0"/>
              </a:rPr>
              <a:t>HYPOSPADIAS</a:t>
            </a:r>
          </a:p>
        </p:txBody>
      </p:sp>
      <p:sp>
        <p:nvSpPr>
          <p:cNvPr id="33800" name="Rectangle 8"/>
          <p:cNvSpPr>
            <a:spLocks noChangeArrowheads="1"/>
          </p:cNvSpPr>
          <p:nvPr/>
        </p:nvSpPr>
        <p:spPr bwMode="auto">
          <a:xfrm>
            <a:off x="388938" y="6183313"/>
            <a:ext cx="4286250" cy="458787"/>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666633"/>
                </a:solidFill>
                <a:latin typeface="Tahoma" pitchFamily="32" charset="0"/>
              </a:rPr>
              <a:t>http://www.rnweb.com/be_core/content/journals/k/data/2001/0202/screen/k2a089f01.jpg</a:t>
            </a:r>
          </a:p>
        </p:txBody>
      </p:sp>
      <p:sp>
        <p:nvSpPr>
          <p:cNvPr id="33801" name="Rectangle 9"/>
          <p:cNvSpPr>
            <a:spLocks noChangeArrowheads="1"/>
          </p:cNvSpPr>
          <p:nvPr/>
        </p:nvSpPr>
        <p:spPr bwMode="auto">
          <a:xfrm>
            <a:off x="3467100" y="5002213"/>
            <a:ext cx="1308100" cy="823912"/>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33CC"/>
                </a:solidFill>
                <a:latin typeface="Tahoma" pitchFamily="32" charset="0"/>
              </a:rPr>
              <a:t>Courtesy: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33CC"/>
                </a:solidFill>
                <a:latin typeface="Tahoma" pitchFamily="32" charset="0"/>
              </a:rPr>
              <a:t>Contemporary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200" b="1">
                <a:solidFill>
                  <a:srgbClr val="0033CC"/>
                </a:solidFill>
                <a:latin typeface="Tahoma" pitchFamily="32" charset="0"/>
              </a:rPr>
              <a:t>Pediatrics® Archive</a:t>
            </a:r>
          </a:p>
        </p:txBody>
      </p:sp>
      <p:pic>
        <p:nvPicPr>
          <p:cNvPr id="33802" name="Picture 10"/>
          <p:cNvPicPr>
            <a:picLocks noChangeAspect="1" noChangeArrowheads="1"/>
          </p:cNvPicPr>
          <p:nvPr/>
        </p:nvPicPr>
        <p:blipFill>
          <a:blip r:embed="rId8"/>
          <a:srcRect/>
          <a:stretch>
            <a:fillRect/>
          </a:stretch>
        </p:blipFill>
        <p:spPr bwMode="auto">
          <a:xfrm>
            <a:off x="1044575" y="247650"/>
            <a:ext cx="1536700" cy="2054225"/>
          </a:xfrm>
          <a:prstGeom prst="rect">
            <a:avLst/>
          </a:prstGeom>
          <a:noFill/>
          <a:ln w="9525" cap="flat">
            <a:noFill/>
            <a:round/>
            <a:headEnd/>
            <a:tailEnd/>
          </a:ln>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srcRect/>
          <a:stretch>
            <a:fillRect/>
          </a:stretch>
        </p:blipFill>
        <p:spPr bwMode="auto">
          <a:xfrm>
            <a:off x="6016625" y="206375"/>
            <a:ext cx="2895600" cy="2389188"/>
          </a:xfrm>
          <a:prstGeom prst="rect">
            <a:avLst/>
          </a:prstGeom>
          <a:noFill/>
          <a:ln w="9525" cap="flat">
            <a:noFill/>
            <a:round/>
            <a:headEnd/>
            <a:tailEnd/>
          </a:ln>
          <a:effectLst/>
        </p:spPr>
      </p:pic>
      <p:pic>
        <p:nvPicPr>
          <p:cNvPr id="34818" name="Picture 2"/>
          <p:cNvPicPr>
            <a:picLocks noChangeAspect="1" noChangeArrowheads="1"/>
          </p:cNvPicPr>
          <p:nvPr/>
        </p:nvPicPr>
        <p:blipFill>
          <a:blip r:embed="rId4">
            <a:lum bright="32000" contrast="64000"/>
          </a:blip>
          <a:srcRect/>
          <a:stretch>
            <a:fillRect/>
          </a:stretch>
        </p:blipFill>
        <p:spPr bwMode="auto">
          <a:xfrm>
            <a:off x="277813" y="3432175"/>
            <a:ext cx="1960562" cy="2941638"/>
          </a:xfrm>
          <a:prstGeom prst="rect">
            <a:avLst/>
          </a:prstGeom>
          <a:noFill/>
          <a:ln w="9525" cap="flat">
            <a:noFill/>
            <a:round/>
            <a:headEnd/>
            <a:tailEnd/>
          </a:ln>
          <a:effectLst/>
        </p:spPr>
      </p:pic>
      <p:sp>
        <p:nvSpPr>
          <p:cNvPr id="34819" name="Text Box 3"/>
          <p:cNvSpPr txBox="1">
            <a:spLocks noChangeArrowheads="1"/>
          </p:cNvSpPr>
          <p:nvPr/>
        </p:nvSpPr>
        <p:spPr bwMode="auto">
          <a:xfrm>
            <a:off x="3178175" y="4497388"/>
            <a:ext cx="2897188" cy="552450"/>
          </a:xfrm>
          <a:prstGeom prst="rect">
            <a:avLst/>
          </a:prstGeom>
          <a:noFill/>
          <a:ln w="9525" cap="flat">
            <a:noFill/>
            <a:round/>
            <a:headEnd/>
            <a:tailEnd/>
          </a:ln>
          <a:effectLst/>
        </p:spPr>
        <p:txBody>
          <a:bodyPr lIns="90000" tIns="46800" rIns="90000" bIns="46800">
            <a:spAutoFit/>
          </a:bodyPr>
          <a:lstStyle/>
          <a:p>
            <a:pPr algn="ctr">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CCCCFF"/>
                </a:solidFill>
                <a:latin typeface="Tahoma" pitchFamily="32" charset="0"/>
                <a:hlinkClick r:id="rId5"/>
              </a:rPr>
              <a:t>Infants  </a:t>
            </a:r>
            <a:r>
              <a:rPr lang="en-US" sz="1600" b="1">
                <a:solidFill>
                  <a:srgbClr val="CCCCFF"/>
                </a:solidFill>
                <a:latin typeface="Tahoma" pitchFamily="32" charset="0"/>
                <a:hlinkClick r:id="rId5"/>
              </a:rPr>
              <a:t>Curtesy of: http://cai.md.chula.ac.th/lesson/atlas </a:t>
            </a:r>
          </a:p>
        </p:txBody>
      </p:sp>
      <p:pic>
        <p:nvPicPr>
          <p:cNvPr id="34820" name="Picture 4"/>
          <p:cNvPicPr>
            <a:picLocks noChangeAspect="1" noChangeArrowheads="1"/>
          </p:cNvPicPr>
          <p:nvPr/>
        </p:nvPicPr>
        <p:blipFill>
          <a:blip r:embed="rId6"/>
          <a:srcRect/>
          <a:stretch>
            <a:fillRect/>
          </a:stretch>
        </p:blipFill>
        <p:spPr bwMode="auto">
          <a:xfrm>
            <a:off x="6996113" y="3644900"/>
            <a:ext cx="1789112" cy="2684463"/>
          </a:xfrm>
          <a:prstGeom prst="rect">
            <a:avLst/>
          </a:prstGeom>
          <a:noFill/>
          <a:ln w="9525" cap="flat">
            <a:noFill/>
            <a:round/>
            <a:headEnd/>
            <a:tailEnd/>
          </a:ln>
          <a:effectLst/>
        </p:spPr>
      </p:pic>
      <p:sp>
        <p:nvSpPr>
          <p:cNvPr id="34821" name="Text Box 5"/>
          <p:cNvSpPr txBox="1">
            <a:spLocks noChangeArrowheads="1"/>
          </p:cNvSpPr>
          <p:nvPr/>
        </p:nvSpPr>
        <p:spPr bwMode="auto">
          <a:xfrm>
            <a:off x="6169025" y="2224088"/>
            <a:ext cx="2974975" cy="846137"/>
          </a:xfrm>
          <a:prstGeom prst="rect">
            <a:avLst/>
          </a:prstGeom>
          <a:noFill/>
          <a:ln w="9525" cap="flat">
            <a:noFill/>
            <a:round/>
            <a:headEnd/>
            <a:tailEnd/>
          </a:ln>
          <a:effectLst/>
        </p:spPr>
        <p:txBody>
          <a:bodyPr lIns="90000" tIns="46800" rIns="90000" bIns="46800">
            <a:spAutoFit/>
          </a:bodyPr>
          <a:lstStyle/>
          <a:p>
            <a:pPr algn="ct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latin typeface="Tahoma" pitchFamily="32" charset="0"/>
              </a:rPr>
              <a:t>Un-repaired Adult Male</a:t>
            </a:r>
          </a:p>
          <a:p>
            <a:pPr algn="ctr">
              <a:spcBef>
                <a:spcPts val="8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latin typeface="Tahoma" pitchFamily="32" charset="0"/>
              </a:rPr>
              <a:t>Courtesy of: </a:t>
            </a:r>
            <a:r>
              <a:rPr lang="en-US" sz="1400" b="1">
                <a:solidFill>
                  <a:srgbClr val="CCCCFF"/>
                </a:solidFill>
                <a:latin typeface="Tahoma" pitchFamily="32" charset="0"/>
                <a:hlinkClick r:id="rId7"/>
              </a:rPr>
              <a:t>http://www.epispadias-info.com/photos.html</a:t>
            </a:r>
          </a:p>
        </p:txBody>
      </p:sp>
      <p:sp>
        <p:nvSpPr>
          <p:cNvPr id="34822" name="Text Box 6"/>
          <p:cNvSpPr txBox="1">
            <a:spLocks noChangeArrowheads="1"/>
          </p:cNvSpPr>
          <p:nvPr/>
        </p:nvSpPr>
        <p:spPr bwMode="auto">
          <a:xfrm>
            <a:off x="7112000" y="3683000"/>
            <a:ext cx="1519238" cy="825500"/>
          </a:xfrm>
          <a:prstGeom prst="rect">
            <a:avLst/>
          </a:prstGeom>
          <a:noFill/>
          <a:ln w="9525" cap="flat">
            <a:noFill/>
            <a:round/>
            <a:headEnd/>
            <a:tailEnd/>
          </a:ln>
          <a:effectLst/>
        </p:spPr>
        <p:txBody>
          <a:bodyPr lIns="90000" tIns="46800" rIns="90000" bIns="46800">
            <a:spAutoFit/>
          </a:bodyPr>
          <a:lstStyle/>
          <a:p>
            <a:pPr algn="ct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000000"/>
                </a:solidFill>
                <a:effectLst>
                  <a:outerShdw blurRad="38100" dist="38100" dir="2700000" algn="tl">
                    <a:srgbClr val="FFFFFF"/>
                  </a:outerShdw>
                </a:effectLst>
                <a:latin typeface="Tahoma" pitchFamily="32" charset="0"/>
              </a:rPr>
              <a:t>FEMALE infant</a:t>
            </a:r>
          </a:p>
        </p:txBody>
      </p:sp>
      <p:sp>
        <p:nvSpPr>
          <p:cNvPr id="34823" name="Rectangle 7"/>
          <p:cNvSpPr>
            <a:spLocks noChangeArrowheads="1"/>
          </p:cNvSpPr>
          <p:nvPr/>
        </p:nvSpPr>
        <p:spPr bwMode="auto">
          <a:xfrm>
            <a:off x="646113" y="3505200"/>
            <a:ext cx="1216025" cy="825500"/>
          </a:xfrm>
          <a:prstGeom prst="rect">
            <a:avLst/>
          </a:prstGeom>
          <a:noFill/>
          <a:ln w="9525" cap="flat">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000000"/>
                </a:solidFill>
                <a:effectLst>
                  <a:outerShdw blurRad="38100" dist="38100" dir="2700000" algn="tl">
                    <a:srgbClr val="FFFFFF"/>
                  </a:outerShdw>
                </a:effectLst>
                <a:latin typeface="Tahoma" pitchFamily="32" charset="0"/>
              </a:rPr>
              <a:t>MALE</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000000"/>
                </a:solidFill>
                <a:effectLst>
                  <a:outerShdw blurRad="38100" dist="38100" dir="2700000" algn="tl">
                    <a:srgbClr val="FFFFFF"/>
                  </a:outerShdw>
                </a:effectLst>
                <a:latin typeface="Tahoma" pitchFamily="32" charset="0"/>
              </a:rPr>
              <a:t>infant</a:t>
            </a:r>
          </a:p>
        </p:txBody>
      </p:sp>
      <p:sp>
        <p:nvSpPr>
          <p:cNvPr id="34824" name="Rectangle 8"/>
          <p:cNvSpPr>
            <a:spLocks noChangeArrowheads="1"/>
          </p:cNvSpPr>
          <p:nvPr/>
        </p:nvSpPr>
        <p:spPr bwMode="auto">
          <a:xfrm>
            <a:off x="584200" y="2673350"/>
            <a:ext cx="2230438" cy="581025"/>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33CC"/>
                </a:solidFill>
                <a:latin typeface="Tahoma" pitchFamily="32" charset="0"/>
              </a:rPr>
              <a:t>From: Netter, F.H.,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rgbClr val="0033CC"/>
                </a:solidFill>
                <a:latin typeface="Tahoma" pitchFamily="32" charset="0"/>
              </a:rPr>
              <a:t>The CIBA Collection</a:t>
            </a:r>
          </a:p>
        </p:txBody>
      </p:sp>
      <p:pic>
        <p:nvPicPr>
          <p:cNvPr id="34825" name="Picture 9"/>
          <p:cNvPicPr>
            <a:picLocks noChangeAspect="1" noChangeArrowheads="1"/>
          </p:cNvPicPr>
          <p:nvPr/>
        </p:nvPicPr>
        <p:blipFill>
          <a:blip r:embed="rId8"/>
          <a:srcRect/>
          <a:stretch>
            <a:fillRect/>
          </a:stretch>
        </p:blipFill>
        <p:spPr bwMode="auto">
          <a:xfrm>
            <a:off x="403225" y="220663"/>
            <a:ext cx="2719388" cy="2419350"/>
          </a:xfrm>
          <a:prstGeom prst="rect">
            <a:avLst/>
          </a:prstGeom>
          <a:noFill/>
          <a:ln w="9525" cap="flat">
            <a:noFill/>
            <a:round/>
            <a:headEnd/>
            <a:tailEnd/>
          </a:ln>
          <a:effectLst/>
        </p:spPr>
      </p:pic>
      <p:sp>
        <p:nvSpPr>
          <p:cNvPr id="34826" name="Text Box 10"/>
          <p:cNvSpPr txBox="1">
            <a:spLocks noChangeArrowheads="1"/>
          </p:cNvSpPr>
          <p:nvPr/>
        </p:nvSpPr>
        <p:spPr bwMode="auto">
          <a:xfrm>
            <a:off x="3262313" y="2654300"/>
            <a:ext cx="2686050" cy="581025"/>
          </a:xfrm>
          <a:prstGeom prst="rect">
            <a:avLst/>
          </a:prstGeom>
          <a:solidFill>
            <a:srgbClr val="FFFFCC"/>
          </a:solidFill>
          <a:ln w="38160" cap="sq">
            <a:solidFill>
              <a:srgbClr val="000000"/>
            </a:solidFill>
            <a:miter lim="800000"/>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339933"/>
                </a:solidFill>
                <a:effectLst>
                  <a:outerShdw blurRad="38100" dist="38100" dir="2700000" algn="tl">
                    <a:srgbClr val="000000"/>
                  </a:outerShdw>
                </a:effectLst>
                <a:latin typeface="Flat Brush" charset="0"/>
              </a:rPr>
              <a:t>EPISPADIAS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INCIDENCE</a:t>
            </a:r>
          </a:p>
        </p:txBody>
      </p:sp>
      <p:sp>
        <p:nvSpPr>
          <p:cNvPr id="8194" name="Text Box 2"/>
          <p:cNvSpPr txBox="1">
            <a:spLocks noChangeArrowheads="1"/>
          </p:cNvSpPr>
          <p:nvPr/>
        </p:nvSpPr>
        <p:spPr bwMode="auto">
          <a:xfrm>
            <a:off x="685800" y="2362200"/>
            <a:ext cx="7772400" cy="3733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Male factor - 40% </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Combined (male and female) - 10%. </a:t>
            </a:r>
            <a:br>
              <a:rPr lang="en-US" sz="3200">
                <a:solidFill>
                  <a:srgbClr val="000000"/>
                </a:solidFill>
              </a:rPr>
            </a:br>
            <a:r>
              <a:rPr lang="en-US" sz="3200">
                <a:solidFill>
                  <a:srgbClr val="000000"/>
                </a:solidFill>
              </a:rPr>
              <a:t/>
            </a:r>
            <a:br>
              <a:rPr lang="en-US" sz="3200">
                <a:solidFill>
                  <a:srgbClr val="000000"/>
                </a:solidFill>
              </a:rPr>
            </a:b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LOCAL EXAMINATION-VARICOCELE</a:t>
            </a:r>
          </a:p>
        </p:txBody>
      </p:sp>
      <p:sp>
        <p:nvSpPr>
          <p:cNvPr id="35842" name="Text Box 2"/>
          <p:cNvSpPr txBox="1">
            <a:spLocks noChangeArrowheads="1"/>
          </p:cNvSpPr>
          <p:nvPr/>
        </p:nvSpPr>
        <p:spPr bwMode="auto">
          <a:xfrm>
            <a:off x="228600" y="1752600"/>
            <a:ext cx="8915400" cy="5105400"/>
          </a:xfrm>
          <a:prstGeom prst="rect">
            <a:avLst/>
          </a:prstGeom>
          <a:noFill/>
          <a:ln w="9525" cap="flat">
            <a:noFill/>
            <a:round/>
            <a:headEnd/>
            <a:tailEnd/>
          </a:ln>
          <a:effectLst/>
        </p:spPr>
        <p:txBody>
          <a:bodyPr/>
          <a:lstStyle/>
          <a:p>
            <a:pPr marL="342900" indent="-339725" algn="just">
              <a:spcBef>
                <a:spcPts val="6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2400">
              <a:solidFill>
                <a:srgbClr val="000000"/>
              </a:solidFill>
            </a:endParaRPr>
          </a:p>
          <a:p>
            <a:pPr marL="339725" indent="-336550" algn="just">
              <a:spcBef>
                <a:spcPts val="6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2400">
                <a:solidFill>
                  <a:srgbClr val="000000"/>
                </a:solidFill>
              </a:rPr>
              <a:t>Patient standing in a warm examination room</a:t>
            </a:r>
          </a:p>
          <a:p>
            <a:pPr marL="339725" indent="-336550" algn="just">
              <a:spcBef>
                <a:spcPts val="6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2400">
                <a:solidFill>
                  <a:srgbClr val="000000"/>
                </a:solidFill>
              </a:rPr>
              <a:t>Valsalva maneuver</a:t>
            </a:r>
          </a:p>
          <a:p>
            <a:pPr marL="339725" indent="-336550" algn="just">
              <a:spcBef>
                <a:spcPts val="6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2400">
                <a:solidFill>
                  <a:srgbClr val="000000"/>
                </a:solidFill>
              </a:rPr>
              <a:t>Small left testicle with a boggy, "bag-of-worms"-like mass surrounding the testicle - large varicocele.</a:t>
            </a:r>
          </a:p>
          <a:p>
            <a:pPr marL="339725" indent="-336550">
              <a:spcBef>
                <a:spcPts val="7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2400">
                <a:solidFill>
                  <a:srgbClr val="000000"/>
                </a:solidFill>
              </a:rPr>
              <a:t>A unilateral right-sided varicocele suggests venous thrombosis/tumor or situs inversus</a:t>
            </a:r>
            <a:r>
              <a:rPr lang="en-US">
                <a:solidFill>
                  <a:srgbClr val="000000"/>
                </a:solidFill>
              </a:rPr>
              <a:t>. </a:t>
            </a:r>
          </a:p>
        </p:txBody>
      </p:sp>
      <p:pic>
        <p:nvPicPr>
          <p:cNvPr id="35843" name="Picture 3"/>
          <p:cNvPicPr>
            <a:picLocks noChangeAspect="1" noChangeArrowheads="1"/>
          </p:cNvPicPr>
          <p:nvPr/>
        </p:nvPicPr>
        <p:blipFill>
          <a:blip r:embed="rId3"/>
          <a:srcRect/>
          <a:stretch>
            <a:fillRect/>
          </a:stretch>
        </p:blipFill>
        <p:spPr bwMode="auto">
          <a:xfrm>
            <a:off x="7010400" y="4267200"/>
            <a:ext cx="2133600" cy="25908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srcRect/>
          <a:stretch>
            <a:fillRect/>
          </a:stretch>
        </p:blipFill>
        <p:spPr bwMode="auto">
          <a:xfrm>
            <a:off x="269875" y="2373313"/>
            <a:ext cx="4129088" cy="2449512"/>
          </a:xfrm>
          <a:prstGeom prst="rect">
            <a:avLst/>
          </a:prstGeom>
          <a:noFill/>
          <a:ln w="9525" cap="flat">
            <a:noFill/>
            <a:round/>
            <a:headEnd/>
            <a:tailEnd/>
          </a:ln>
          <a:effectLst/>
        </p:spPr>
      </p:pic>
      <p:sp>
        <p:nvSpPr>
          <p:cNvPr id="36866" name="Text Box 2"/>
          <p:cNvSpPr txBox="1">
            <a:spLocks noChangeArrowheads="1"/>
          </p:cNvSpPr>
          <p:nvPr/>
        </p:nvSpPr>
        <p:spPr bwMode="auto">
          <a:xfrm>
            <a:off x="2954338" y="781050"/>
            <a:ext cx="3140075" cy="581025"/>
          </a:xfrm>
          <a:prstGeom prst="rect">
            <a:avLst/>
          </a:prstGeom>
          <a:solidFill>
            <a:srgbClr val="FFFFCC"/>
          </a:solidFill>
          <a:ln w="57240" cap="sq">
            <a:solidFill>
              <a:srgbClr val="000000"/>
            </a:solidFill>
            <a:miter lim="800000"/>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339933"/>
                </a:solidFill>
                <a:effectLst>
                  <a:outerShdw blurRad="38100" dist="38100" dir="2700000" algn="tl">
                    <a:srgbClr val="000000"/>
                  </a:outerShdw>
                </a:effectLst>
                <a:latin typeface="Flat Brush" charset="0"/>
              </a:rPr>
              <a:t>VARICOCELE</a:t>
            </a:r>
          </a:p>
        </p:txBody>
      </p:sp>
      <p:sp>
        <p:nvSpPr>
          <p:cNvPr id="36867" name="Text Box 3"/>
          <p:cNvSpPr txBox="1">
            <a:spLocks noChangeArrowheads="1"/>
          </p:cNvSpPr>
          <p:nvPr/>
        </p:nvSpPr>
        <p:spPr bwMode="auto">
          <a:xfrm>
            <a:off x="403225" y="5010150"/>
            <a:ext cx="3967163" cy="976313"/>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rPr>
              <a:t>Courtesy of: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rPr>
              <a:t>Netter, F.H., The CIBA Collection &amp;</a:t>
            </a:r>
            <a:r>
              <a:rPr lang="en-US" sz="1600" b="1">
                <a:solidFill>
                  <a:srgbClr val="0033CC"/>
                </a:solidFill>
              </a:rPr>
              <a:t>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latin typeface="Tahoma" pitchFamily="32" charset="0"/>
              </a:rPr>
              <a:t>Miguel F. da Cunha, Ph.D., The University of Texas – Houston Health Science Center</a:t>
            </a:r>
          </a:p>
        </p:txBody>
      </p:sp>
      <p:pic>
        <p:nvPicPr>
          <p:cNvPr id="36868" name="Picture 4"/>
          <p:cNvPicPr>
            <a:picLocks noChangeAspect="1" noChangeArrowheads="1"/>
          </p:cNvPicPr>
          <p:nvPr/>
        </p:nvPicPr>
        <p:blipFill>
          <a:blip r:embed="rId4"/>
          <a:srcRect/>
          <a:stretch>
            <a:fillRect/>
          </a:stretch>
        </p:blipFill>
        <p:spPr bwMode="auto">
          <a:xfrm>
            <a:off x="4908550" y="2506663"/>
            <a:ext cx="3914775" cy="2619375"/>
          </a:xfrm>
          <a:prstGeom prst="rect">
            <a:avLst/>
          </a:prstGeom>
          <a:noFill/>
          <a:ln w="9525" cap="flat">
            <a:noFill/>
            <a:round/>
            <a:headEnd/>
            <a:tailEnd/>
          </a:ln>
          <a:effectLst/>
        </p:spPr>
      </p:pic>
      <p:sp>
        <p:nvSpPr>
          <p:cNvPr id="36869" name="Text Box 5"/>
          <p:cNvSpPr txBox="1">
            <a:spLocks noChangeArrowheads="1"/>
          </p:cNvSpPr>
          <p:nvPr/>
        </p:nvSpPr>
        <p:spPr bwMode="auto">
          <a:xfrm>
            <a:off x="4679950" y="5113338"/>
            <a:ext cx="4184650" cy="581025"/>
          </a:xfrm>
          <a:prstGeom prst="rect">
            <a:avLst/>
          </a:prstGeom>
          <a:noFill/>
          <a:ln w="9525" cap="flat">
            <a:noFill/>
            <a:round/>
            <a:headEnd/>
            <a:tailEnd/>
          </a:ln>
          <a:effectLst/>
        </p:spPr>
        <p:txBody>
          <a:bodyPr lIns="90000" tIns="46800" rIns="90000" bIns="46800">
            <a:spAutoFit/>
          </a:bodyPr>
          <a:lstStyle/>
          <a:p>
            <a:pPr algn="ctr">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33CC"/>
                </a:solidFill>
                <a:latin typeface="Tahoma" pitchFamily="32" charset="0"/>
              </a:rPr>
              <a:t>Courtesy of</a:t>
            </a:r>
            <a:r>
              <a:rPr lang="en-US" sz="1600" b="1">
                <a:solidFill>
                  <a:srgbClr val="0033CC"/>
                </a:solidFill>
                <a:latin typeface="Tahoma" pitchFamily="32" charset="0"/>
              </a:rPr>
              <a:t> </a:t>
            </a:r>
            <a:r>
              <a:rPr lang="en-US" sz="1600" b="1">
                <a:solidFill>
                  <a:srgbClr val="CCCCFF"/>
                </a:solidFill>
                <a:latin typeface="Tahoma" pitchFamily="32" charset="0"/>
                <a:hlinkClick r:id="rId5"/>
              </a:rPr>
              <a:t>www.andrologia.lazio.it/varicocele.jpg</a:t>
            </a:r>
          </a:p>
        </p:txBody>
      </p:sp>
      <p:sp>
        <p:nvSpPr>
          <p:cNvPr id="36870" name="Text Box 6"/>
          <p:cNvSpPr txBox="1">
            <a:spLocks noChangeArrowheads="1"/>
          </p:cNvSpPr>
          <p:nvPr/>
        </p:nvSpPr>
        <p:spPr bwMode="auto">
          <a:xfrm>
            <a:off x="1317625" y="1409700"/>
            <a:ext cx="6492875" cy="460375"/>
          </a:xfrm>
          <a:prstGeom prst="rect">
            <a:avLst/>
          </a:prstGeom>
          <a:noFill/>
          <a:ln w="9525" cap="flat">
            <a:noFill/>
            <a:round/>
            <a:headEnd/>
            <a:tailEnd/>
          </a:ln>
          <a:effectLst/>
        </p:spPr>
        <p:txBody>
          <a:bodyPr lIns="90000" tIns="46800" rIns="90000" bIns="46800">
            <a:spAutoFit/>
          </a:bodyPr>
          <a:lstStyle/>
          <a:p>
            <a:pPr>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a:solidFill>
                  <a:srgbClr val="0033CC"/>
                </a:solidFill>
                <a:latin typeface="Tahoma" pitchFamily="32" charset="0"/>
              </a:rPr>
              <a:t>(incompetent veins along the spermatic cord)</a:t>
            </a:r>
            <a:r>
              <a:rPr lang="en-US" sz="2400">
                <a:solidFill>
                  <a:srgbClr val="000000"/>
                </a:solidFill>
                <a:latin typeface="Tahoma" pitchFamily="32" charset="0"/>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85800" y="152400"/>
            <a:ext cx="7772400" cy="12192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VARICOCELES</a:t>
            </a:r>
          </a:p>
        </p:txBody>
      </p:sp>
      <p:sp>
        <p:nvSpPr>
          <p:cNvPr id="37890" name="Text Box 2"/>
          <p:cNvSpPr txBox="1">
            <a:spLocks noChangeArrowheads="1"/>
          </p:cNvSpPr>
          <p:nvPr/>
        </p:nvSpPr>
        <p:spPr bwMode="auto">
          <a:xfrm>
            <a:off x="533400" y="914400"/>
            <a:ext cx="8610600" cy="5181600"/>
          </a:xfrm>
          <a:prstGeom prst="rect">
            <a:avLst/>
          </a:prstGeom>
          <a:noFill/>
          <a:ln w="9525" cap="flat">
            <a:noFill/>
            <a:round/>
            <a:headEnd/>
            <a:tailEnd/>
          </a:ln>
          <a:effectLst/>
        </p:spPr>
        <p:txBody>
          <a:bodyPr/>
          <a:lstStyle/>
          <a:p>
            <a:pPr marL="341313"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a:p>
            <a:pPr marL="339725" indent="-338138">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The incidence </a:t>
            </a:r>
          </a:p>
          <a:p>
            <a:pPr marL="739775" lvl="1" indent="-282575">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Adult male population - 20% </a:t>
            </a:r>
          </a:p>
          <a:p>
            <a:pPr marL="739775" lvl="1" indent="-282575">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Infertile population- 40%. </a:t>
            </a:r>
          </a:p>
          <a:p>
            <a:pPr marL="339725" indent="-338138">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Bilateral varicoceles &gt;40%. </a:t>
            </a:r>
          </a:p>
          <a:p>
            <a:pPr marL="339725" indent="-338138">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50% - impaired semen quality</a:t>
            </a:r>
          </a:p>
          <a:p>
            <a:pPr marL="339725" indent="-338138">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Many men with varicoceles are fertile. </a:t>
            </a:r>
          </a:p>
          <a:p>
            <a:pPr marL="341313"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228600" y="609600"/>
            <a:ext cx="8915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ABNORMAL SPERMATOGENESIS WITH VARICOCELE</a:t>
            </a:r>
            <a:r>
              <a:rPr lang="en-US" sz="4000">
                <a:solidFill>
                  <a:srgbClr val="808000"/>
                </a:solidFill>
              </a:rPr>
              <a:t> </a:t>
            </a:r>
          </a:p>
        </p:txBody>
      </p:sp>
      <p:sp>
        <p:nvSpPr>
          <p:cNvPr id="38914"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600"/>
              </a:spcBef>
              <a:buFont typeface="Times New Roman" pitchFamily="16" charset="0"/>
              <a:buAutoNum type="arabicPeriod"/>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Elevated testicular temperature due to venous stasis </a:t>
            </a:r>
          </a:p>
          <a:p>
            <a:pPr marL="339725" indent="-339725">
              <a:spcBef>
                <a:spcPts val="600"/>
              </a:spcBef>
              <a:buFont typeface="Times New Roman" pitchFamily="16" charset="0"/>
              <a:buAutoNum type="arabicPeriod"/>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Retrograde flow of toxic metabolites from the adrenal or kidney </a:t>
            </a:r>
          </a:p>
          <a:p>
            <a:pPr marL="339725" indent="-339725">
              <a:spcBef>
                <a:spcPts val="600"/>
              </a:spcBef>
              <a:buFont typeface="Times New Roman" pitchFamily="16" charset="0"/>
              <a:buAutoNum type="arabicPeriod"/>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Blood stagnation with germinal epithelial hypoxia</a:t>
            </a:r>
          </a:p>
          <a:p>
            <a:pPr marL="339725" indent="-339725">
              <a:spcBef>
                <a:spcPts val="600"/>
              </a:spcBef>
              <a:buFont typeface="Times New Roman" pitchFamily="16" charset="0"/>
              <a:buAutoNum type="arabicPeriod"/>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Alterations in the hypothalamic-pituitary-gonadal axis.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0" y="609600"/>
            <a:ext cx="89916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ABSENCE OF THE SEMINAL VESICLES</a:t>
            </a:r>
          </a:p>
        </p:txBody>
      </p:sp>
      <p:sp>
        <p:nvSpPr>
          <p:cNvPr id="3993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Azoospermia</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Semen does not coagulate at ejaculation</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Absence of fructose</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graphicFrame>
        <p:nvGraphicFramePr>
          <p:cNvPr id="39939" name="Object 3"/>
          <p:cNvGraphicFramePr>
            <a:graphicFrameLocks noChangeAspect="1"/>
          </p:cNvGraphicFramePr>
          <p:nvPr/>
        </p:nvGraphicFramePr>
        <p:xfrm>
          <a:off x="4953000" y="3276600"/>
          <a:ext cx="4191000" cy="3581400"/>
        </p:xfrm>
        <a:graphic>
          <a:graphicData uri="http://schemas.openxmlformats.org/presentationml/2006/ole">
            <p:oleObj spid="_x0000_s39939" r:id="rId4" imgW="14060863" imgH="8516539" progId="">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PROSTATE EXAMINATION</a:t>
            </a:r>
          </a:p>
        </p:txBody>
      </p:sp>
      <p:sp>
        <p:nvSpPr>
          <p:cNvPr id="4096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Size - small - androgen deficiency</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Tender and boggy - prostatitis. </a:t>
            </a:r>
          </a:p>
          <a:p>
            <a:pPr marL="341313" indent="-339725" algn="just">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GENERAL EXAMINATION</a:t>
            </a:r>
          </a:p>
        </p:txBody>
      </p:sp>
      <p:sp>
        <p:nvSpPr>
          <p:cNvPr id="4198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Rule out any chronic or unsuspected systemic diseases that may impair testicular function. </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685800" y="228600"/>
            <a:ext cx="7848600" cy="9906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808000"/>
                </a:solidFill>
              </a:rPr>
              <a:t>RENAL FAILURE</a:t>
            </a:r>
            <a:r>
              <a:rPr lang="en-US" sz="3600">
                <a:solidFill>
                  <a:srgbClr val="808000"/>
                </a:solidFill>
              </a:rPr>
              <a:t> WITH UREMIA</a:t>
            </a:r>
            <a:r>
              <a:rPr lang="en-US" sz="4400">
                <a:solidFill>
                  <a:srgbClr val="808000"/>
                </a:solidFill>
              </a:rPr>
              <a:t> </a:t>
            </a:r>
          </a:p>
        </p:txBody>
      </p:sp>
      <p:sp>
        <p:nvSpPr>
          <p:cNvPr id="43010" name="Text Box 2"/>
          <p:cNvSpPr txBox="1">
            <a:spLocks noChangeArrowheads="1"/>
          </p:cNvSpPr>
          <p:nvPr/>
        </p:nvSpPr>
        <p:spPr bwMode="auto">
          <a:xfrm>
            <a:off x="228600" y="1447800"/>
            <a:ext cx="8686800" cy="46482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Decreased libido, impotence and altered spermatogenesis and gynecomastia.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Cause of hypogonadism - probably multifactorial.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LH and FSH - elevated and testosterone - decreased. Serum prolactin - elevated ,estrogen elevated.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Anti-hypertensive drugs and uremic neuropathy - role in uremic impotence and hypogonadism.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After successful renal transplantation, uremic hypogonadism improves</a:t>
            </a:r>
          </a:p>
          <a:p>
            <a:pPr marL="341313"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685800" y="228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CIRRHOSIS OF THE LIVER</a:t>
            </a:r>
          </a:p>
        </p:txBody>
      </p:sp>
      <p:sp>
        <p:nvSpPr>
          <p:cNvPr id="44034" name="Text Box 2"/>
          <p:cNvSpPr txBox="1">
            <a:spLocks noChangeArrowheads="1"/>
          </p:cNvSpPr>
          <p:nvPr/>
        </p:nvSpPr>
        <p:spPr bwMode="auto">
          <a:xfrm>
            <a:off x="304800" y="1981200"/>
            <a:ext cx="8610600" cy="4114800"/>
          </a:xfrm>
          <a:prstGeom prst="rect">
            <a:avLst/>
          </a:prstGeom>
          <a:noFill/>
          <a:ln w="9525" cap="flat">
            <a:noFill/>
            <a:round/>
            <a:headEnd/>
            <a:tailEnd/>
          </a:ln>
          <a:effectLst/>
        </p:spPr>
        <p:txBody>
          <a:bodyPr/>
          <a:lstStyle/>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Testicular atrophy, impotence and gynecomastia. </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Testosterone levels are decreased. </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Estradiol is increased - decreased hepatic extraction of androgens with increased conversion to estrogen peripherally. </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LH and FSH levels - moderately elevated relative to the low serum testosterone levels.</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Ethanol also acutely reduces testosterone levels by inhibiting testicular testosterone synthesis </a:t>
            </a:r>
          </a:p>
          <a:p>
            <a:pPr marL="341313" indent="-339725">
              <a:lnSpc>
                <a:spcPct val="90000"/>
              </a:lnSpc>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SICKLE CELL DISEASE</a:t>
            </a:r>
          </a:p>
        </p:txBody>
      </p:sp>
      <p:sp>
        <p:nvSpPr>
          <p:cNvPr id="45058" name="Text Box 2"/>
          <p:cNvSpPr txBox="1">
            <a:spLocks noChangeArrowheads="1"/>
          </p:cNvSpPr>
          <p:nvPr/>
        </p:nvSpPr>
        <p:spPr bwMode="auto">
          <a:xfrm>
            <a:off x="152400" y="1981200"/>
            <a:ext cx="89916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Hypogonadism.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LH and FSH levels – variable.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Testosterone levels - low.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Secondary to a mixture of testicular and pituitary-hypothalamic causes.</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SEMEN ANALYSIS</a:t>
            </a:r>
          </a:p>
        </p:txBody>
      </p:sp>
      <p:sp>
        <p:nvSpPr>
          <p:cNvPr id="921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FIRST INVESTIGATION</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NON EVASIVE</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COST EFFECTIVE</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SEMEN PARAMETER /EJACULATORY FUNCTION</a:t>
            </a:r>
          </a:p>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srcRect/>
          <a:stretch>
            <a:fillRect/>
          </a:stretch>
        </p:blipFill>
        <p:spPr bwMode="auto">
          <a:xfrm>
            <a:off x="0" y="0"/>
            <a:ext cx="9144000" cy="6858000"/>
          </a:xfrm>
          <a:prstGeom prst="rect">
            <a:avLst/>
          </a:prstGeom>
          <a:noFill/>
          <a:ln w="9525" cap="flat">
            <a:noFill/>
            <a:round/>
            <a:headEnd/>
            <a:tailEnd/>
          </a:ln>
          <a:effectLst/>
        </p:spPr>
      </p:pic>
      <p:sp>
        <p:nvSpPr>
          <p:cNvPr id="46082" name="Text Box 2"/>
          <p:cNvSpPr txBox="1">
            <a:spLocks noChangeArrowheads="1"/>
          </p:cNvSpPr>
          <p:nvPr/>
        </p:nvSpPr>
        <p:spPr bwMode="auto">
          <a:xfrm>
            <a:off x="685800" y="228600"/>
            <a:ext cx="7772400" cy="762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00"/>
                </a:solidFill>
              </a:rPr>
              <a:t>INVESTIGATIONS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graphicFrame>
        <p:nvGraphicFramePr>
          <p:cNvPr id="47105" name="Object 1"/>
          <p:cNvGraphicFramePr>
            <a:graphicFrameLocks noChangeAspect="1"/>
          </p:cNvGraphicFramePr>
          <p:nvPr/>
        </p:nvGraphicFramePr>
        <p:xfrm>
          <a:off x="0" y="0"/>
          <a:ext cx="9144000" cy="6858000"/>
        </p:xfrm>
        <a:graphic>
          <a:graphicData uri="http://schemas.openxmlformats.org/presentationml/2006/ole">
            <p:oleObj spid="_x0000_s47105" r:id="rId4" imgW="7620120" imgH="5715000" progId="">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CAUTION</a:t>
            </a:r>
          </a:p>
        </p:txBody>
      </p:sp>
      <p:sp>
        <p:nvSpPr>
          <p:cNvPr id="48130"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Laboratory analysis does not predict fertility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Pregnancy is the only irrefutable proof of the sperm's capability to fertilize. </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90538" y="1822450"/>
            <a:ext cx="8134350" cy="4541838"/>
          </a:xfrm>
          <a:prstGeom prst="rect">
            <a:avLst/>
          </a:prstGeom>
          <a:noFill/>
          <a:ln w="9525" cap="flat">
            <a:noFill/>
            <a:round/>
            <a:headEnd/>
            <a:tailEnd/>
          </a:ln>
          <a:effectLst/>
        </p:spPr>
        <p:txBody>
          <a:bodyPr/>
          <a:lstStyle/>
          <a:p>
            <a:pPr marL="342900" indent="-339725">
              <a:lnSpc>
                <a:spcPct val="130000"/>
              </a:lnSpc>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Adjunctive Procedures:</a:t>
            </a:r>
          </a:p>
          <a:p>
            <a:pPr marL="739775" lvl="1" indent="-282575">
              <a:lnSpc>
                <a:spcPct val="130000"/>
              </a:lnSpc>
              <a:spcBef>
                <a:spcPts val="800"/>
              </a:spcBef>
              <a:buFont typeface="Wingdings"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Postcoital test</a:t>
            </a:r>
          </a:p>
          <a:p>
            <a:pPr marL="739775" lvl="1" indent="-282575">
              <a:lnSpc>
                <a:spcPct val="130000"/>
              </a:lnSpc>
              <a:spcBef>
                <a:spcPts val="800"/>
              </a:spcBef>
              <a:buFont typeface="Wingdings"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Optimized Sperm Penetration Assay </a:t>
            </a:r>
          </a:p>
          <a:p>
            <a:pPr marL="739775" lvl="1" indent="-282575">
              <a:lnSpc>
                <a:spcPct val="130000"/>
              </a:lnSpc>
              <a:spcBef>
                <a:spcPts val="800"/>
              </a:spcBef>
              <a:buFont typeface="Wingdings"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Testicular biopsy</a:t>
            </a:r>
          </a:p>
          <a:p>
            <a:pPr marL="739775" lvl="1" indent="-282575">
              <a:lnSpc>
                <a:spcPct val="130000"/>
              </a:lnSpc>
              <a:spcBef>
                <a:spcPts val="800"/>
              </a:spcBef>
              <a:buFont typeface="Wingdings" charset="2"/>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Antisperm antibody test</a:t>
            </a:r>
          </a:p>
        </p:txBody>
      </p:sp>
      <p:sp>
        <p:nvSpPr>
          <p:cNvPr id="49154" name="Text Box 2"/>
          <p:cNvSpPr txBox="1">
            <a:spLocks noChangeArrowheads="1"/>
          </p:cNvSpPr>
          <p:nvPr/>
        </p:nvSpPr>
        <p:spPr bwMode="auto">
          <a:xfrm>
            <a:off x="685800" y="287338"/>
            <a:ext cx="7772400" cy="944562"/>
          </a:xfrm>
          <a:prstGeom prst="rect">
            <a:avLst/>
          </a:prstGeom>
          <a:noFill/>
          <a:ln w="9525" cap="flat">
            <a:noFill/>
            <a:round/>
            <a:headEnd/>
            <a:tailEnd/>
          </a:ln>
          <a:effectLst/>
        </p:spPr>
        <p:txBody>
          <a:bodyPr lIns="92160" tIns="46080" rIns="92160" bIns="4608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339933"/>
                </a:solidFill>
                <a:latin typeface="Flat Brush" charset="0"/>
              </a:rPr>
              <a:t>Male Cl</a:t>
            </a:r>
            <a:r>
              <a:rPr lang="en-US" sz="4000">
                <a:solidFill>
                  <a:srgbClr val="339933"/>
                </a:solidFill>
                <a:latin typeface="Flat Brush" charset="0"/>
              </a:rPr>
              <a:t>inical Evaluation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IMPORTANT </a:t>
            </a:r>
          </a:p>
        </p:txBody>
      </p:sp>
      <p:sp>
        <p:nvSpPr>
          <p:cNvPr id="5017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VOL&lt; 2 ml-</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Incomplete collection</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Retrograde ejaculation</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Ejaculatory duct obstruction</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Androgen deficiency</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VOL &gt; 6 ML-</a:t>
            </a:r>
          </a:p>
          <a:p>
            <a:pPr marL="739775" lvl="1" indent="-28257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Ac prostatitis</a:t>
            </a:r>
          </a:p>
          <a:p>
            <a:pPr marL="739775" lvl="1" indent="-28257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Long abstinence</a:t>
            </a:r>
          </a:p>
          <a:p>
            <a:pPr marL="739775" lvl="1" indent="-28257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Dilutional effect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pH &lt; 7.2</a:t>
            </a:r>
          </a:p>
        </p:txBody>
      </p:sp>
      <p:sp>
        <p:nvSpPr>
          <p:cNvPr id="5120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6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a:solidFill>
                <a:srgbClr val="000000"/>
              </a:solidFill>
            </a:endParaRPr>
          </a:p>
          <a:p>
            <a:pPr marL="339725" indent="-338138">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Ejaculatory duct obstruction </a:t>
            </a:r>
          </a:p>
          <a:p>
            <a:pPr marL="339725" indent="-338138">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Congenital absence of the seminal vesicles and vas deferens</a:t>
            </a:r>
          </a:p>
          <a:p>
            <a:pPr marL="339725" indent="-338138">
              <a:spcBef>
                <a:spcPts val="6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400">
                <a:solidFill>
                  <a:srgbClr val="000000"/>
                </a:solidFill>
              </a:rPr>
              <a:t>Infection</a:t>
            </a:r>
          </a:p>
          <a:p>
            <a:pPr marL="739775" lvl="1" indent="-282575">
              <a:spcBef>
                <a:spcPts val="5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000">
                <a:solidFill>
                  <a:srgbClr val="000000"/>
                </a:solidFill>
              </a:rPr>
              <a:t>Increased number of polymorphs</a:t>
            </a:r>
          </a:p>
          <a:p>
            <a:pPr marL="739775" lvl="1" indent="-282575">
              <a:spcBef>
                <a:spcPts val="5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000">
                <a:solidFill>
                  <a:srgbClr val="000000"/>
                </a:solidFill>
              </a:rPr>
              <a:t>Decreased motility</a:t>
            </a:r>
          </a:p>
          <a:p>
            <a:pPr marL="739775" lvl="1" indent="-282575">
              <a:spcBef>
                <a:spcPts val="5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2000">
                <a:solidFill>
                  <a:srgbClr val="000000"/>
                </a:solidFill>
              </a:rPr>
              <a:t>Agglutination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3810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SEMEN COAGULATION</a:t>
            </a:r>
          </a:p>
        </p:txBody>
      </p:sp>
      <p:sp>
        <p:nvSpPr>
          <p:cNvPr id="5222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Semen from normal men coagulates and then over 20-30 plus minutes liquefies.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Delayed liquefaction &gt; 60 minutes - disorders of accessory gland function. </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If sperm are capable of reaching the cervical mucus, problems of semen liquefaction are not clinically relevant.</a:t>
            </a:r>
            <a:r>
              <a:rPr lang="en-US" sz="2400">
                <a:solidFill>
                  <a:srgbClr val="000000"/>
                </a:solidFill>
              </a:rPr>
              <a:t> </a:t>
            </a:r>
          </a:p>
          <a:p>
            <a:pPr marL="341313" indent="-339725">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685800" y="457200"/>
            <a:ext cx="7772400" cy="6858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SEMEN VISCOSITY</a:t>
            </a:r>
          </a:p>
        </p:txBody>
      </p:sp>
      <p:sp>
        <p:nvSpPr>
          <p:cNvPr id="53250" name="Text Box 2"/>
          <p:cNvSpPr txBox="1">
            <a:spLocks noChangeArrowheads="1"/>
          </p:cNvSpPr>
          <p:nvPr/>
        </p:nvSpPr>
        <p:spPr bwMode="auto">
          <a:xfrm>
            <a:off x="685800" y="1447800"/>
            <a:ext cx="7772400" cy="4114800"/>
          </a:xfrm>
          <a:prstGeom prst="rect">
            <a:avLst/>
          </a:prstGeom>
          <a:noFill/>
          <a:ln w="9525" cap="flat">
            <a:noFill/>
            <a:round/>
            <a:headEnd/>
            <a:tailEnd/>
          </a:ln>
          <a:effectLst/>
        </p:spPr>
        <p:txBody>
          <a:bodyPr/>
          <a:lstStyle/>
          <a:p>
            <a:pPr marL="341313"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a:p>
            <a:pPr marL="339725" indent="-338138">
              <a:spcBef>
                <a:spcPts val="75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000">
                <a:solidFill>
                  <a:srgbClr val="000000"/>
                </a:solidFill>
              </a:rPr>
              <a:t>Increased semen viscosity, which is unrelated to the coagulation-liquefaction phenomenon, signifies a disorder of accessory gland function </a:t>
            </a:r>
          </a:p>
          <a:p>
            <a:pPr marL="339725" indent="-338138">
              <a:spcBef>
                <a:spcPts val="75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000">
                <a:solidFill>
                  <a:srgbClr val="000000"/>
                </a:solidFill>
              </a:rPr>
              <a:t>Affects the accuracy of assessment of both sperm density and motility. </a:t>
            </a:r>
          </a:p>
          <a:p>
            <a:pPr marL="339725" indent="-338138">
              <a:spcBef>
                <a:spcPts val="75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000">
                <a:solidFill>
                  <a:srgbClr val="000000"/>
                </a:solidFill>
              </a:rPr>
              <a:t>It is only clinically relevant when there are very few sperm in the post coital test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685800" y="609600"/>
            <a:ext cx="7772400" cy="762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MOTILITY</a:t>
            </a:r>
          </a:p>
        </p:txBody>
      </p:sp>
      <p:sp>
        <p:nvSpPr>
          <p:cNvPr id="54274" name="Text Box 2"/>
          <p:cNvSpPr txBox="1">
            <a:spLocks noChangeArrowheads="1"/>
          </p:cNvSpPr>
          <p:nvPr/>
        </p:nvSpPr>
        <p:spPr bwMode="auto">
          <a:xfrm>
            <a:off x="381000" y="2286000"/>
            <a:ext cx="8229600" cy="38100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Single most important measure of semen quality and can be a compensatory factor in men with low sperm counts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808000"/>
                </a:solidFill>
              </a:rPr>
              <a:t>EVALUATION OF MORPHOLOGY. HUMAN SPERM</a:t>
            </a:r>
          </a:p>
        </p:txBody>
      </p:sp>
      <p:sp>
        <p:nvSpPr>
          <p:cNvPr id="55298" name="Text Box 2"/>
          <p:cNvSpPr txBox="1">
            <a:spLocks noChangeArrowheads="1"/>
          </p:cNvSpPr>
          <p:nvPr/>
        </p:nvSpPr>
        <p:spPr bwMode="auto">
          <a:xfrm>
            <a:off x="4648200" y="2362200"/>
            <a:ext cx="3810000" cy="41910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Hematoxylin and Eosin (H&amp;E)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Morphology is routinely used as a measure of fertility status</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Kruger’s strict criteria</a:t>
            </a:r>
          </a:p>
        </p:txBody>
      </p:sp>
      <p:sp>
        <p:nvSpPr>
          <p:cNvPr id="55299" name="Rectangle 3"/>
          <p:cNvSpPr>
            <a:spLocks noChangeArrowheads="1"/>
          </p:cNvSpPr>
          <p:nvPr/>
        </p:nvSpPr>
        <p:spPr bwMode="auto">
          <a:xfrm>
            <a:off x="-427038" y="1211263"/>
            <a:ext cx="8321676" cy="1587"/>
          </a:xfrm>
          <a:prstGeom prst="rect">
            <a:avLst/>
          </a:prstGeom>
          <a:noFill/>
          <a:ln w="9525" cap="flat">
            <a:noFill/>
            <a:round/>
            <a:headEnd/>
            <a:tailEnd/>
          </a:ln>
          <a:effectLst/>
        </p:spPr>
        <p:txBody>
          <a:bodyPr wrap="none" anchor="ctr"/>
          <a:lstStyle/>
          <a:p>
            <a:endParaRPr lang="en-IN"/>
          </a:p>
        </p:txBody>
      </p:sp>
      <p:pic>
        <p:nvPicPr>
          <p:cNvPr id="55300" name="Picture 4"/>
          <p:cNvPicPr>
            <a:picLocks noChangeAspect="1" noChangeArrowheads="1"/>
          </p:cNvPicPr>
          <p:nvPr/>
        </p:nvPicPr>
        <p:blipFill>
          <a:blip r:embed="rId3"/>
          <a:srcRect/>
          <a:stretch>
            <a:fillRect/>
          </a:stretch>
        </p:blipFill>
        <p:spPr bwMode="auto">
          <a:xfrm>
            <a:off x="0" y="2209800"/>
            <a:ext cx="4495800" cy="46482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SEMEN ANALYSIS</a:t>
            </a:r>
          </a:p>
        </p:txBody>
      </p:sp>
      <p:sp>
        <p:nvSpPr>
          <p:cNvPr id="10242" name="Text Box 2"/>
          <p:cNvSpPr txBox="1">
            <a:spLocks noChangeArrowheads="1"/>
          </p:cNvSpPr>
          <p:nvPr/>
        </p:nvSpPr>
        <p:spPr bwMode="auto">
          <a:xfrm>
            <a:off x="304800" y="1981200"/>
            <a:ext cx="8610600" cy="4114800"/>
          </a:xfrm>
          <a:prstGeom prst="rect">
            <a:avLst/>
          </a:prstGeom>
          <a:noFill/>
          <a:ln w="9525" cap="flat">
            <a:noFill/>
            <a:round/>
            <a:headEnd/>
            <a:tailEnd/>
          </a:ln>
          <a:effectLst/>
        </p:spPr>
        <p:txBody>
          <a:bodyPr/>
          <a:lstStyle/>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Two semen samples </a:t>
            </a:r>
          </a:p>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Coitus interruptus or silastic condoms devoid of spermatocidal agents</a:t>
            </a:r>
          </a:p>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PRECAUTIONS</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48 to 72 hours of abstinence.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Collected at the laboratory by masturbation in sterile non-toxic container.</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Analyzed within l hour - body temperature.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To decrease variability, each sample should be collected after the same period of sexual abstinence (2 to 3 days).</a:t>
            </a:r>
          </a:p>
          <a:p>
            <a:pPr marL="341313" indent="-339725">
              <a:lnSpc>
                <a:spcPct val="90000"/>
              </a:lnSpc>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a:solidFill>
                <a:srgbClr val="000000"/>
              </a:solidFill>
            </a:endParaRPr>
          </a:p>
          <a:p>
            <a:pPr marL="342900" indent="-339725">
              <a:lnSpc>
                <a:spcPct val="90000"/>
              </a:lnSpc>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a:t>
            </a:r>
          </a:p>
          <a:p>
            <a:pPr marL="341313" indent="-339725">
              <a:lnSpc>
                <a:spcPct val="90000"/>
              </a:lnSpc>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SPERM MORPHOLOGY</a:t>
            </a:r>
          </a:p>
        </p:txBody>
      </p:sp>
      <p:sp>
        <p:nvSpPr>
          <p:cNvPr id="5632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 longer is it felt that increased numbers of tapered, amorphous and immature cells (stress pattern) are pathonomic of varicoceles, but rather represent altered testicular function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734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HAEMOSPERMIA</a:t>
            </a:r>
          </a:p>
        </p:txBody>
      </p:sp>
      <p:sp>
        <p:nvSpPr>
          <p:cNvPr id="5734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CYTOLOGY-MALIGNANT CELL</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1% OF INFERTILE MALES</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TRAUMATIC MASTURBATION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ROUND CELLS</a:t>
            </a:r>
          </a:p>
        </p:txBody>
      </p:sp>
      <p:sp>
        <p:nvSpPr>
          <p:cNvPr id="58370"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Difficult to differentiate between white blood cells and immature spermatozoa on routine analysis, - both appear as round cells in the semen</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Peroxidase stain and monoclonal antibodies have been utilized to aid in this differentiation.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Excessive white cells ( &gt; 1 million/cc) may indicate an infection that may contribute to subfertility. </a:t>
            </a:r>
          </a:p>
          <a:p>
            <a:pPr marL="341313"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0" y="609600"/>
            <a:ext cx="8915400" cy="1143000"/>
          </a:xfrm>
          <a:prstGeom prst="rect">
            <a:avLst/>
          </a:prstGeom>
          <a:noFill/>
          <a:ln w="9525" cap="flat">
            <a:noFill/>
            <a:round/>
            <a:headEnd/>
            <a:tailEnd/>
          </a:ln>
          <a:effectLst/>
        </p:spPr>
        <p:txBody>
          <a:bodyPr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a:solidFill>
                  <a:srgbClr val="808000"/>
                </a:solidFill>
              </a:rPr>
              <a:t>A. Light micrograph of a semen sample containing numerous round cells.</a:t>
            </a:r>
            <a:br>
              <a:rPr lang="en-US" sz="1800">
                <a:solidFill>
                  <a:srgbClr val="808000"/>
                </a:solidFill>
              </a:rPr>
            </a:br>
            <a:r>
              <a:rPr lang="en-US" sz="1800">
                <a:solidFill>
                  <a:srgbClr val="808000"/>
                </a:solidFill>
              </a:rPr>
              <a:t>B. The same semen sample is shown after staining with a </a:t>
            </a:r>
            <a:r>
              <a:rPr lang="en-US" sz="1800" b="1">
                <a:solidFill>
                  <a:srgbClr val="808000"/>
                </a:solidFill>
              </a:rPr>
              <a:t>PEROXIDASE STAIN</a:t>
            </a:r>
            <a:r>
              <a:rPr lang="en-US" sz="1800">
                <a:solidFill>
                  <a:srgbClr val="808000"/>
                </a:solidFill>
              </a:rPr>
              <a:t>, which stains polymorphonuclear white blood cells.</a:t>
            </a:r>
            <a:br>
              <a:rPr lang="en-US" sz="1800">
                <a:solidFill>
                  <a:srgbClr val="808000"/>
                </a:solidFill>
              </a:rPr>
            </a:br>
            <a:r>
              <a:rPr lang="en-US" sz="1800">
                <a:solidFill>
                  <a:srgbClr val="808000"/>
                </a:solidFill>
              </a:rPr>
              <a:t/>
            </a:r>
            <a:br>
              <a:rPr lang="en-US" sz="1800">
                <a:solidFill>
                  <a:srgbClr val="808000"/>
                </a:solidFill>
              </a:rPr>
            </a:br>
            <a:endParaRPr lang="en-US" sz="1800">
              <a:solidFill>
                <a:srgbClr val="808000"/>
              </a:solidFill>
            </a:endParaRPr>
          </a:p>
        </p:txBody>
      </p:sp>
      <p:sp>
        <p:nvSpPr>
          <p:cNvPr id="59394" name="Text Box 2"/>
          <p:cNvSpPr txBox="1">
            <a:spLocks noChangeArrowheads="1"/>
          </p:cNvSpPr>
          <p:nvPr/>
        </p:nvSpPr>
        <p:spPr bwMode="auto">
          <a:xfrm>
            <a:off x="5486400" y="304800"/>
            <a:ext cx="3429000" cy="6248400"/>
          </a:xfrm>
          <a:prstGeom prst="rect">
            <a:avLst/>
          </a:prstGeom>
          <a:noFill/>
          <a:ln w="9525" cap="flat">
            <a:noFill/>
            <a:round/>
            <a:headEnd/>
            <a:tailEnd/>
          </a:ln>
          <a:effectLst/>
        </p:spPr>
        <p:txBody>
          <a:bodyPr wrap="none" anchor="ctr"/>
          <a:lstStyle/>
          <a:p>
            <a:endParaRPr lang="en-IN"/>
          </a:p>
        </p:txBody>
      </p:sp>
      <p:sp>
        <p:nvSpPr>
          <p:cNvPr id="59395" name="Rectangle 3"/>
          <p:cNvSpPr>
            <a:spLocks noChangeArrowheads="1"/>
          </p:cNvSpPr>
          <p:nvPr/>
        </p:nvSpPr>
        <p:spPr bwMode="auto">
          <a:xfrm>
            <a:off x="-614363" y="1417638"/>
            <a:ext cx="8321676" cy="1587"/>
          </a:xfrm>
          <a:prstGeom prst="rect">
            <a:avLst/>
          </a:prstGeom>
          <a:noFill/>
          <a:ln w="9525" cap="flat">
            <a:noFill/>
            <a:round/>
            <a:headEnd/>
            <a:tailEnd/>
          </a:ln>
          <a:effectLst/>
        </p:spPr>
        <p:txBody>
          <a:bodyPr wrap="none" anchor="ctr"/>
          <a:lstStyle/>
          <a:p>
            <a:endParaRPr lang="en-IN"/>
          </a:p>
        </p:txBody>
      </p:sp>
      <p:pic>
        <p:nvPicPr>
          <p:cNvPr id="59396" name="Picture 4"/>
          <p:cNvPicPr>
            <a:picLocks noChangeAspect="1" noChangeArrowheads="1"/>
          </p:cNvPicPr>
          <p:nvPr/>
        </p:nvPicPr>
        <p:blipFill>
          <a:blip r:embed="rId3"/>
          <a:srcRect/>
          <a:stretch>
            <a:fillRect/>
          </a:stretch>
        </p:blipFill>
        <p:spPr bwMode="auto">
          <a:xfrm>
            <a:off x="0" y="1524000"/>
            <a:ext cx="9144000" cy="5334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808000"/>
                </a:solidFill>
              </a:rPr>
              <a:t>INFECTIONS </a:t>
            </a:r>
          </a:p>
        </p:txBody>
      </p:sp>
      <p:sp>
        <p:nvSpPr>
          <p:cNvPr id="60418" name="Text Box 2"/>
          <p:cNvSpPr txBox="1">
            <a:spLocks noChangeArrowheads="1"/>
          </p:cNvSpPr>
          <p:nvPr/>
        </p:nvSpPr>
        <p:spPr bwMode="auto">
          <a:xfrm>
            <a:off x="152400" y="1981200"/>
            <a:ext cx="8763000" cy="4495800"/>
          </a:xfrm>
          <a:prstGeom prst="rect">
            <a:avLst/>
          </a:prstGeom>
          <a:noFill/>
          <a:ln w="9525" cap="flat">
            <a:noFill/>
            <a:round/>
            <a:headEnd/>
            <a:tailEnd/>
          </a:ln>
          <a:effectLst/>
        </p:spPr>
        <p:txBody>
          <a:bodyPr/>
          <a:lstStyle/>
          <a:p>
            <a:pPr marL="341313" indent="-339725">
              <a:lnSpc>
                <a:spcPct val="90000"/>
              </a:lnSpc>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a:p>
            <a:pPr marL="339725" indent="-338138">
              <a:lnSpc>
                <a:spcPct val="90000"/>
              </a:lnSpc>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 High concentrations of gram-negative bacteria like E-coli in the semen can impair sperm motility. </a:t>
            </a:r>
          </a:p>
          <a:p>
            <a:pPr marL="339725" indent="-338138">
              <a:lnSpc>
                <a:spcPct val="90000"/>
              </a:lnSpc>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Sexually transmitted organisms such as chlamydia trichomatous, mycoplasma hominis and ureaplasma urealyticulum have rarely been implicated in reproductive failure. </a:t>
            </a:r>
          </a:p>
          <a:p>
            <a:pPr marL="339725" indent="-338138">
              <a:lnSpc>
                <a:spcPct val="90000"/>
              </a:lnSpc>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There is no convincing evidence to support the use of routine cultures or empiric therapy in asymptomatic infertile males.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AGGLUTINATION</a:t>
            </a:r>
          </a:p>
        </p:txBody>
      </p:sp>
      <p:sp>
        <p:nvSpPr>
          <p:cNvPr id="61442" name="Text Box 2"/>
          <p:cNvSpPr txBox="1">
            <a:spLocks noChangeArrowheads="1"/>
          </p:cNvSpPr>
          <p:nvPr/>
        </p:nvSpPr>
        <p:spPr bwMode="auto">
          <a:xfrm>
            <a:off x="228600" y="2514600"/>
            <a:ext cx="8610600" cy="35814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Head-to-head, head-to-tail, or tail-to-tail - inflammatory or immunologic process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Head-to Head -- IgM</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Tail to tail --IgG</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808000"/>
                </a:solidFill>
              </a:rPr>
              <a:t>FRUCTOSE</a:t>
            </a:r>
          </a:p>
        </p:txBody>
      </p:sp>
      <p:sp>
        <p:nvSpPr>
          <p:cNvPr id="6246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Androgen-dependent and is produced in the seminal vesicles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Azoospermia- qualitative test for </a:t>
            </a:r>
            <a:r>
              <a:rPr lang="en-US" b="1">
                <a:solidFill>
                  <a:srgbClr val="000000"/>
                </a:solidFill>
              </a:rPr>
              <a:t>fructose</a:t>
            </a:r>
            <a:r>
              <a:rPr lang="en-US">
                <a:solidFill>
                  <a:srgbClr val="000000"/>
                </a:solidFill>
              </a:rPr>
              <a:t> performed.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Low ejaculate volume and lack of fructose, along with failure of the semen to coagulate- congenital absence of the vas deferens and seminal vesicles or obstruction of the ejaculatory ducts.</a:t>
            </a:r>
          </a:p>
          <a:p>
            <a:pPr marL="341313"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808000"/>
                </a:solidFill>
              </a:rPr>
              <a:t>SPERM ANTIBODIES</a:t>
            </a:r>
          </a:p>
        </p:txBody>
      </p:sp>
      <p:sp>
        <p:nvSpPr>
          <p:cNvPr id="63490" name="Text Box 2"/>
          <p:cNvSpPr txBox="1">
            <a:spLocks noChangeArrowheads="1"/>
          </p:cNvSpPr>
          <p:nvPr/>
        </p:nvSpPr>
        <p:spPr bwMode="auto">
          <a:xfrm>
            <a:off x="609600" y="1828800"/>
            <a:ext cx="80772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3-7% of infertile males</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Immunity not an all-or-none phenomenon but may contribute to reduced fertility potential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Breakdown of the blood-testes barrier by infection, trauma or operation allows sensitization of the spermatozoa antigens. </a:t>
            </a:r>
          </a:p>
          <a:p>
            <a:pPr marL="341313"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685800" y="3810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IMMUNOLOGIC STUDIES</a:t>
            </a:r>
          </a:p>
        </p:txBody>
      </p:sp>
      <p:sp>
        <p:nvSpPr>
          <p:cNvPr id="64514" name="Text Box 2"/>
          <p:cNvSpPr txBox="1">
            <a:spLocks noChangeArrowheads="1"/>
          </p:cNvSpPr>
          <p:nvPr/>
        </p:nvSpPr>
        <p:spPr bwMode="auto">
          <a:xfrm>
            <a:off x="228600" y="1676400"/>
            <a:ext cx="8686800" cy="5181600"/>
          </a:xfrm>
          <a:prstGeom prst="rect">
            <a:avLst/>
          </a:prstGeom>
          <a:noFill/>
          <a:ln w="9525" cap="flat">
            <a:noFill/>
            <a:round/>
            <a:headEnd/>
            <a:tailEnd/>
          </a:ln>
          <a:effectLst/>
        </p:spPr>
        <p:txBody>
          <a:bodyPr/>
          <a:lstStyle/>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ASA- reduce the likelihood of pregnancy </a:t>
            </a:r>
            <a:r>
              <a:rPr lang="en-US" sz="2400">
                <a:solidFill>
                  <a:srgbClr val="000000"/>
                </a:solidFill>
                <a:latin typeface="Symbol" pitchFamily="16" charset="2"/>
              </a:rPr>
              <a:t></a:t>
            </a:r>
            <a:r>
              <a:rPr lang="en-US" sz="2400">
                <a:solidFill>
                  <a:srgbClr val="000000"/>
                </a:solidFill>
              </a:rPr>
              <a:t> concentration of ASA  </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Attach to the plasma membrane -Sperm agglutination</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Abnormal post coital tests</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Interfere with penetration and transit of sperm through cervical mucus </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History compatible with disruption of the integrity of the genital tract</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Found in circulation / in seminal plasma or directly on the sperm surface.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808000"/>
                </a:solidFill>
              </a:rPr>
              <a:t>THE IMMUNOBEAD BINDING TEST (IBT)</a:t>
            </a:r>
          </a:p>
        </p:txBody>
      </p:sp>
      <p:sp>
        <p:nvSpPr>
          <p:cNvPr id="65538" name="Text Box 2"/>
          <p:cNvSpPr txBox="1">
            <a:spLocks noChangeArrowheads="1"/>
          </p:cNvSpPr>
          <p:nvPr/>
        </p:nvSpPr>
        <p:spPr bwMode="auto">
          <a:xfrm>
            <a:off x="685800" y="1828800"/>
            <a:ext cx="7772400" cy="4267200"/>
          </a:xfrm>
          <a:prstGeom prst="rect">
            <a:avLst/>
          </a:prstGeom>
          <a:noFill/>
          <a:ln w="9525" cap="flat">
            <a:noFill/>
            <a:round/>
            <a:headEnd/>
            <a:tailEnd/>
          </a:ln>
          <a:effectLst/>
        </p:spPr>
        <p:txBody>
          <a:bodyPr/>
          <a:lstStyle/>
          <a:p>
            <a:pPr marL="341313"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a:p>
            <a:pPr marL="341313"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a:solidFill>
                <a:srgbClr val="000000"/>
              </a:solidFill>
            </a:endParaRPr>
          </a:p>
          <a:p>
            <a:pPr marL="339725" indent="-338138">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Most informative and specific to detect antisperm antibodies bound to the surface of sperm. </a:t>
            </a:r>
          </a:p>
          <a:p>
            <a:pPr marL="339725" indent="-338138">
              <a:spcBef>
                <a:spcPts val="7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a:solidFill>
                  <a:srgbClr val="000000"/>
                </a:solidFill>
              </a:rPr>
              <a:t>Humoral antibodies not relevant to fertility unless these are also present within the reproductive tract.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OTHER BASIC INVESTIGATIONS</a:t>
            </a:r>
          </a:p>
        </p:txBody>
      </p:sp>
      <p:sp>
        <p:nvSpPr>
          <p:cNvPr id="1126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HIV / HBsAg/ VDRL/HCV</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BLOOD GROUP</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BLOOD SUGAR</a:t>
            </a:r>
          </a:p>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HORMONAL EVALUATION</a:t>
            </a:r>
            <a:br>
              <a:rPr lang="en-US" sz="3600">
                <a:solidFill>
                  <a:srgbClr val="808000"/>
                </a:solidFill>
              </a:rPr>
            </a:br>
            <a:r>
              <a:rPr lang="en-US" sz="3600">
                <a:solidFill>
                  <a:srgbClr val="808000"/>
                </a:solidFill>
              </a:rPr>
              <a:t>FSH,LH,TSH,TESTOSTERONE,PROLACTIN</a:t>
            </a:r>
            <a:r>
              <a:rPr lang="en-US" sz="4400" b="1">
                <a:solidFill>
                  <a:srgbClr val="808000"/>
                </a:solidFill>
              </a:rPr>
              <a:t> </a:t>
            </a:r>
          </a:p>
        </p:txBody>
      </p:sp>
      <p:sp>
        <p:nvSpPr>
          <p:cNvPr id="6656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Incidence - primary endocrine defects in infertile men is </a:t>
            </a:r>
            <a:r>
              <a:rPr lang="en-US">
                <a:solidFill>
                  <a:srgbClr val="000000"/>
                </a:solidFill>
                <a:cs typeface="Times New Roman" pitchFamily="16" charset="0"/>
              </a:rPr>
              <a:t>&lt;</a:t>
            </a:r>
            <a:r>
              <a:rPr lang="en-US">
                <a:solidFill>
                  <a:srgbClr val="000000"/>
                </a:solidFill>
              </a:rPr>
              <a:t> 3%</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Rare - sperm concentration is &gt; 5 x 10</a:t>
            </a:r>
            <a:r>
              <a:rPr lang="en-US" baseline="30000">
                <a:solidFill>
                  <a:srgbClr val="000000"/>
                </a:solidFill>
              </a:rPr>
              <a:t>6</a:t>
            </a:r>
            <a:r>
              <a:rPr lang="en-US">
                <a:solidFill>
                  <a:srgbClr val="000000"/>
                </a:solidFill>
              </a:rPr>
              <a:t>/mL</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Hormone evaluation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Low sperm concentration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An endocrinopathy is suspected clinically. </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LH secretion is episodic and has short half life-- a single LH determination has an accuracy of plus or minus 50%. </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Testosterone is secreted episodically in response to LH pulses and has a diurnal pattern with an early morning peak.</a:t>
            </a:r>
          </a:p>
          <a:p>
            <a:pPr marL="339725" indent="-339725">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 Serum FSH has a longer half life, and these fluctuations are less obvious. </a:t>
            </a:r>
          </a:p>
          <a:p>
            <a:pPr marL="741363" lvl="1" indent="-282575">
              <a:lnSpc>
                <a:spcPct val="90000"/>
              </a:lnSpc>
              <a:spcBef>
                <a:spcPts val="5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0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sp>
        <p:nvSpPr>
          <p:cNvPr id="67586" name="Text Box 2"/>
          <p:cNvSpPr txBox="1">
            <a:spLocks noChangeArrowheads="1"/>
          </p:cNvSpPr>
          <p:nvPr/>
        </p:nvSpPr>
        <p:spPr bwMode="auto">
          <a:xfrm>
            <a:off x="685800" y="1981200"/>
            <a:ext cx="80010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  </a:t>
            </a:r>
            <a:r>
              <a:rPr lang="en-US">
                <a:solidFill>
                  <a:srgbClr val="000000"/>
                </a:solidFill>
                <a:latin typeface="Symbol" pitchFamily="16" charset="2"/>
              </a:rPr>
              <a:t></a:t>
            </a:r>
            <a:r>
              <a:rPr lang="en-US">
                <a:solidFill>
                  <a:srgbClr val="000000"/>
                </a:solidFill>
              </a:rPr>
              <a:t> serum FSH - azoospermia or severe oligospermia, difficult-to-treat germ cell defect (primary testicular failure).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 </a:t>
            </a:r>
            <a:r>
              <a:rPr lang="en-US">
                <a:solidFill>
                  <a:srgbClr val="000000"/>
                </a:solidFill>
                <a:latin typeface="Symbol" pitchFamily="16" charset="2"/>
              </a:rPr>
              <a:t></a:t>
            </a:r>
            <a:r>
              <a:rPr lang="en-US">
                <a:solidFill>
                  <a:srgbClr val="000000"/>
                </a:solidFill>
              </a:rPr>
              <a:t> FSH - hypogonadotropic hypogonadism</a:t>
            </a:r>
          </a:p>
          <a:p>
            <a:pPr marL="739775" lvl="1" indent="-28257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Undermasculinization </a:t>
            </a:r>
          </a:p>
          <a:p>
            <a:pPr marL="739775" lvl="1" indent="-282575">
              <a:spcBef>
                <a:spcPts val="600"/>
              </a:spcBef>
              <a:buFont typeface="Symbol" pitchFamily="16"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latin typeface="Symbol" pitchFamily="16" charset="2"/>
              </a:rPr>
              <a:t></a:t>
            </a:r>
            <a:r>
              <a:rPr lang="en-US" sz="2400">
                <a:solidFill>
                  <a:srgbClr val="000000"/>
                </a:solidFill>
              </a:rPr>
              <a:t>Serum testosterone and luteinizing hormone (LH).</a:t>
            </a:r>
          </a:p>
          <a:p>
            <a:pPr marL="739775" lvl="1" indent="-28257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 year of hormone therapy before optimal sperm production is reached</a:t>
            </a:r>
            <a:r>
              <a:rPr lang="en-US">
                <a:solidFill>
                  <a:srgbClr val="000000"/>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HYPOGONADOTROPIC HYPOGONADISM</a:t>
            </a:r>
          </a:p>
        </p:txBody>
      </p:sp>
      <p:sp>
        <p:nvSpPr>
          <p:cNvPr id="68610"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Assess ACTH, TSH, and GH.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Thyroid dysfunction - rare cause of infertility routine screening - discouraged.</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HYPERPROLACTINEMIA</a:t>
            </a:r>
          </a:p>
        </p:txBody>
      </p:sp>
      <p:sp>
        <p:nvSpPr>
          <p:cNvPr id="69634"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Oligospermia </a:t>
            </a:r>
          </a:p>
          <a:p>
            <a:pPr marL="339725" indent="-339725" algn="just">
              <a:spcBef>
                <a:spcPts val="800"/>
              </a:spcBef>
              <a:buFont typeface="Symbol" pitchFamily="16"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latin typeface="Symbol" pitchFamily="16" charset="2"/>
              </a:rPr>
              <a:t></a:t>
            </a:r>
            <a:r>
              <a:rPr lang="en-US" sz="3200">
                <a:solidFill>
                  <a:srgbClr val="000000"/>
                </a:solidFill>
              </a:rPr>
              <a:t> Testosterone level without an associated </a:t>
            </a:r>
            <a:r>
              <a:rPr lang="en-US" sz="3200">
                <a:solidFill>
                  <a:srgbClr val="000000"/>
                </a:solidFill>
                <a:latin typeface="Symbol" pitchFamily="16" charset="2"/>
              </a:rPr>
              <a:t></a:t>
            </a:r>
            <a:r>
              <a:rPr lang="en-US" sz="3200">
                <a:solidFill>
                  <a:srgbClr val="000000"/>
                </a:solidFill>
              </a:rPr>
              <a:t> in LH. </a:t>
            </a:r>
          </a:p>
          <a:p>
            <a:pPr marL="339725" indent="-339725" algn="just">
              <a:spcBef>
                <a:spcPts val="800"/>
              </a:spcBef>
              <a:buFont typeface="Symbol" pitchFamily="16"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latin typeface="Symbol" pitchFamily="16" charset="2"/>
              </a:rPr>
              <a:t></a:t>
            </a:r>
            <a:r>
              <a:rPr lang="en-US" sz="3200">
                <a:solidFill>
                  <a:srgbClr val="000000"/>
                </a:solidFill>
              </a:rPr>
              <a:t> libido.</a:t>
            </a:r>
          </a:p>
          <a:p>
            <a:pPr marL="339725" indent="-339725" algn="just">
              <a:spcBef>
                <a:spcPts val="800"/>
              </a:spcBef>
              <a:buFont typeface="Symbol" pitchFamily="16"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latin typeface="Symbol" pitchFamily="16" charset="2"/>
              </a:rPr>
              <a:t></a:t>
            </a:r>
            <a:r>
              <a:rPr lang="en-US" sz="3200">
                <a:solidFill>
                  <a:srgbClr val="000000"/>
                </a:solidFill>
              </a:rPr>
              <a:t> ejaculate volume.</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Galactorrhea. </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wrap="none" anchor="ctr"/>
          <a:lstStyle/>
          <a:p>
            <a:endParaRPr lang="en-IN"/>
          </a:p>
        </p:txBody>
      </p:sp>
      <p:sp>
        <p:nvSpPr>
          <p:cNvPr id="7065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wrap="none" anchor="ctr"/>
          <a:lstStyle/>
          <a:p>
            <a:endParaRPr lang="en-IN"/>
          </a:p>
        </p:txBody>
      </p:sp>
      <p:graphicFrame>
        <p:nvGraphicFramePr>
          <p:cNvPr id="70659" name="Group 3"/>
          <p:cNvGraphicFramePr>
            <a:graphicFrameLocks noGrp="1"/>
          </p:cNvGraphicFramePr>
          <p:nvPr/>
        </p:nvGraphicFramePr>
        <p:xfrm>
          <a:off x="0" y="0"/>
          <a:ext cx="9145588" cy="6858002"/>
        </p:xfrm>
        <a:graphic>
          <a:graphicData uri="http://schemas.openxmlformats.org/drawingml/2006/table">
            <a:tbl>
              <a:tblPr/>
              <a:tblGrid>
                <a:gridCol w="2286000"/>
                <a:gridCol w="2287588"/>
                <a:gridCol w="2286000"/>
                <a:gridCol w="2286000"/>
              </a:tblGrid>
              <a:tr h="825500">
                <a:tc>
                  <a:txBody>
                    <a:bodyPr/>
                    <a:lstStyle/>
                    <a:p>
                      <a:pPr marL="0" marR="0" lvl="0" indent="0" algn="ctr" defTabSz="449263" rtl="0" eaLnBrk="1" fontAlgn="base" latinLnBrk="0" hangingPunct="1">
                        <a:lnSpc>
                          <a:spcPct val="90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000" b="1" i="0" u="sng" strike="noStrike" cap="none" normalizeH="0" baseline="0" smtClean="0">
                          <a:ln>
                            <a:noFill/>
                          </a:ln>
                          <a:solidFill>
                            <a:srgbClr val="000000"/>
                          </a:solidFill>
                          <a:effectLst/>
                          <a:latin typeface="Times New Roman" pitchFamily="16" charset="0"/>
                          <a:ea typeface="Microsoft YaHei" charset="-122"/>
                        </a:rPr>
                        <a:t>Clinical Status</a:t>
                      </a:r>
                      <a:r>
                        <a:rPr kumimoji="0" lang="en-US" sz="2000" b="0" i="0" u="none" strike="noStrike" cap="none" normalizeH="0" baseline="0" smtClean="0">
                          <a:ln>
                            <a:noFill/>
                          </a:ln>
                          <a:solidFill>
                            <a:srgbClr val="000000"/>
                          </a:solidFill>
                          <a:effectLst/>
                          <a:latin typeface="Times New Roman" pitchFamily="16" charset="0"/>
                          <a:ea typeface="Microsoft YaHei" charset="-122"/>
                        </a:rPr>
                        <a:t> </a:t>
                      </a:r>
                    </a:p>
                  </a:txBody>
                  <a:tcPr marL="90000" marR="90000" marT="8460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000" b="1" i="0" u="sng" strike="noStrike" cap="none" normalizeH="0" baseline="0" smtClean="0">
                          <a:ln>
                            <a:noFill/>
                          </a:ln>
                          <a:solidFill>
                            <a:srgbClr val="000000"/>
                          </a:solidFill>
                          <a:effectLst/>
                          <a:latin typeface="Times New Roman" pitchFamily="16" charset="0"/>
                          <a:ea typeface="Microsoft YaHei" charset="-122"/>
                        </a:rPr>
                        <a:t>FSH (mIU/mL)</a:t>
                      </a:r>
                    </a:p>
                  </a:txBody>
                  <a:tcPr marL="90000" marR="90000" marT="8460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000" b="1" i="0" u="sng" strike="noStrike" cap="none" normalizeH="0" baseline="0" smtClean="0">
                          <a:ln>
                            <a:noFill/>
                          </a:ln>
                          <a:solidFill>
                            <a:srgbClr val="000000"/>
                          </a:solidFill>
                          <a:effectLst/>
                          <a:latin typeface="Times New Roman" pitchFamily="16" charset="0"/>
                          <a:ea typeface="Microsoft YaHei" charset="-122"/>
                        </a:rPr>
                        <a:t>LH (mIU/mL)</a:t>
                      </a:r>
                    </a:p>
                  </a:txBody>
                  <a:tcPr marL="90000" marR="90000" marT="8460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0000"/>
                        </a:lnSpc>
                        <a:spcBef>
                          <a:spcPts val="5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000" b="1" i="0" u="sng" strike="noStrike" cap="none" normalizeH="0" baseline="0" smtClean="0">
                          <a:ln>
                            <a:noFill/>
                          </a:ln>
                          <a:solidFill>
                            <a:srgbClr val="000000"/>
                          </a:solidFill>
                          <a:effectLst/>
                          <a:latin typeface="Times New Roman" pitchFamily="16" charset="0"/>
                          <a:ea typeface="Microsoft YaHei" charset="-122"/>
                        </a:rPr>
                        <a:t>Testosterone (ng/100 mL)</a:t>
                      </a:r>
                      <a:r>
                        <a:rPr kumimoji="0" lang="en-US" sz="2000" b="0" i="0" u="none" strike="noStrike" cap="none" normalizeH="0" baseline="0" smtClean="0">
                          <a:ln>
                            <a:noFill/>
                          </a:ln>
                          <a:solidFill>
                            <a:srgbClr val="000000"/>
                          </a:solidFill>
                          <a:effectLst/>
                          <a:latin typeface="Times New Roman" pitchFamily="16" charset="0"/>
                          <a:ea typeface="Microsoft YaHei" charset="-122"/>
                        </a:rPr>
                        <a:t> </a:t>
                      </a:r>
                    </a:p>
                  </a:txBody>
                  <a:tcPr marL="90000" marR="90000" marT="8460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 men </a:t>
                      </a:r>
                    </a:p>
                  </a:txBody>
                  <a:tcPr marL="90000" marR="90000" marT="9972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a:t>
                      </a:r>
                    </a:p>
                  </a:txBody>
                  <a:tcPr marL="90000" marR="90000" marT="9972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1096963">
                <a:tc>
                  <a:txBody>
                    <a:bodyPr/>
                    <a:lstStyle/>
                    <a:p>
                      <a:pPr marL="0" marR="0" lvl="0" indent="0" algn="ctr"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Germinal aplasia </a:t>
                      </a:r>
                    </a:p>
                  </a:txBody>
                  <a:tcPr marL="90000" marR="90000" marT="9972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37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Comic Sans MS" pitchFamily="64"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4680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 or </a:t>
                      </a:r>
                      <a:r>
                        <a:rPr kumimoji="0" lang="en-US" sz="2800" b="0" i="0" u="none" strike="noStrike" cap="none" normalizeH="0" baseline="0" smtClean="0">
                          <a:ln>
                            <a:noFill/>
                          </a:ln>
                          <a:solidFill>
                            <a:srgbClr val="000000"/>
                          </a:solidFill>
                          <a:effectLst/>
                          <a:latin typeface="Symbol" pitchFamily="16" charset="2"/>
                          <a:ea typeface="Microsoft YaHei" charset="-122"/>
                        </a:rPr>
                        <a:t></a:t>
                      </a:r>
                      <a:r>
                        <a:rPr kumimoji="0" lang="en-US" sz="2800" b="0" i="0" u="none" strike="noStrike" cap="none" normalizeH="0" baseline="0" smtClean="0">
                          <a:ln>
                            <a:noFill/>
                          </a:ln>
                          <a:solidFill>
                            <a:srgbClr val="000000"/>
                          </a:solidFill>
                          <a:effectLst/>
                          <a:latin typeface="Times New Roman" pitchFamily="16" charset="0"/>
                          <a:ea typeface="Microsoft YaHei" charset="-122"/>
                        </a:rPr>
                        <a:t> </a:t>
                      </a:r>
                    </a:p>
                  </a:txBody>
                  <a:tcPr marL="90000" marR="90000" marT="9972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1116013">
                <a:tc>
                  <a:txBody>
                    <a:bodyPr/>
                    <a:lstStyle/>
                    <a:p>
                      <a:pPr marL="0" marR="0" lvl="0" indent="0" algn="ctr"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Testicular failure </a:t>
                      </a:r>
                    </a:p>
                  </a:txBody>
                  <a:tcPr marL="90000" marR="90000" marT="9972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4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Symbol" pitchFamily="16" charset="2"/>
                          <a:ea typeface="Microsoft YaHei" charset="-122"/>
                        </a:rPr>
                        <a:t></a:t>
                      </a:r>
                    </a:p>
                    <a:p>
                      <a:pPr marL="0" marR="0" lvl="0" indent="0" algn="l" defTabSz="449263" rtl="0" eaLnBrk="1" fontAlgn="base" latinLnBrk="0" hangingPunct="1">
                        <a:lnSpc>
                          <a:spcPct val="104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2800" b="0" i="0" u="none" strike="noStrike" cap="none" normalizeH="0" baseline="0" smtClean="0">
                        <a:ln>
                          <a:noFill/>
                        </a:ln>
                        <a:solidFill>
                          <a:srgbClr val="000000"/>
                        </a:solidFill>
                        <a:effectLst/>
                        <a:latin typeface="Symbol" pitchFamily="16" charset="2"/>
                        <a:ea typeface="Microsoft YaHei" charset="-122"/>
                      </a:endParaRPr>
                    </a:p>
                  </a:txBody>
                  <a:tcPr marL="90000" marR="90000" marT="4680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137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Comic Sans MS" pitchFamily="64"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4680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Normal or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1504950">
                <a:tc>
                  <a:txBody>
                    <a:bodyPr/>
                    <a:lstStyle/>
                    <a:p>
                      <a:pPr marL="0" marR="0" lvl="0" indent="0" algn="ctr"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Hypogonadotropic hypogonadism </a:t>
                      </a:r>
                    </a:p>
                  </a:txBody>
                  <a:tcPr marL="90000" marR="90000" marT="9972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r>
              <a:tr h="1487488">
                <a:tc>
                  <a:txBody>
                    <a:bodyPr/>
                    <a:lstStyle/>
                    <a:p>
                      <a:pPr marL="0" marR="0" lvl="0" indent="0" algn="ctr"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Hypergonadotropic hypogonadism</a:t>
                      </a:r>
                    </a:p>
                  </a:txBody>
                  <a:tcPr marL="90000" marR="90000" marT="99720" marB="46800"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0000"/>
                        </a:lnSpc>
                        <a:spcBef>
                          <a:spcPts val="7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smtClean="0">
                          <a:ln>
                            <a:noFill/>
                          </a:ln>
                          <a:solidFill>
                            <a:srgbClr val="000000"/>
                          </a:solidFill>
                          <a:effectLst/>
                          <a:latin typeface="Times New Roman" pitchFamily="16" charset="0"/>
                          <a:ea typeface="Microsoft YaHei" charset="-122"/>
                        </a:rPr>
                        <a:t>Low-normal or </a:t>
                      </a:r>
                      <a:r>
                        <a:rPr kumimoji="0" lang="en-US" sz="2800" b="0" i="0" u="none" strike="noStrike" cap="none" normalizeH="0" baseline="0" smtClean="0">
                          <a:ln>
                            <a:noFill/>
                          </a:ln>
                          <a:solidFill>
                            <a:srgbClr val="000000"/>
                          </a:solidFill>
                          <a:effectLst/>
                          <a:latin typeface="Symbol" pitchFamily="16" charset="2"/>
                          <a:ea typeface="Microsoft YaHei" charset="-122"/>
                        </a:rPr>
                        <a:t></a:t>
                      </a:r>
                    </a:p>
                  </a:txBody>
                  <a:tcPr marL="90000" marR="90000" marT="99720" marB="46800" horzOverflow="overflow">
                    <a:lnL w="11520" cap="flat" cmpd="sng" algn="ctr">
                      <a:solidFill>
                        <a:srgbClr val="000000"/>
                      </a:solidFill>
                      <a:prstDash val="solid"/>
                      <a:round/>
                      <a:headEnd type="none" w="med" len="med"/>
                      <a:tailEnd type="none" w="med" len="med"/>
                    </a:lnL>
                    <a:lnR w="2736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0742" name="Rectangle 86"/>
          <p:cNvSpPr>
            <a:spLocks noChangeArrowheads="1"/>
          </p:cNvSpPr>
          <p:nvPr/>
        </p:nvSpPr>
        <p:spPr bwMode="auto">
          <a:xfrm>
            <a:off x="0" y="4495800"/>
            <a:ext cx="9144000" cy="520700"/>
          </a:xfrm>
          <a:prstGeom prst="rect">
            <a:avLst/>
          </a:prstGeom>
          <a:noFill/>
          <a:ln w="9525" cap="flat">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a:solidFill>
                  <a:srgbClr val="000000"/>
                </a:solidFill>
              </a:rPr>
              <a:t>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685800" y="228600"/>
            <a:ext cx="7772400" cy="10668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808000"/>
                </a:solidFill>
              </a:rPr>
              <a:t>SCANNING ELECTRON MICROGRAPH (SEM) OF A ROUND-HEADED SPERM CELL.</a:t>
            </a:r>
          </a:p>
        </p:txBody>
      </p:sp>
      <p:sp>
        <p:nvSpPr>
          <p:cNvPr id="71682" name="Text Box 2"/>
          <p:cNvSpPr txBox="1">
            <a:spLocks noChangeArrowheads="1"/>
          </p:cNvSpPr>
          <p:nvPr/>
        </p:nvSpPr>
        <p:spPr bwMode="auto">
          <a:xfrm>
            <a:off x="4648200" y="2514600"/>
            <a:ext cx="3810000" cy="35814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Lack of the sperm acrosome, necessary for normal fertilization, which is consistent with round-headed sperm.</a:t>
            </a:r>
            <a:br>
              <a:rPr lang="en-US">
                <a:solidFill>
                  <a:srgbClr val="000000"/>
                </a:solidFill>
              </a:rPr>
            </a:br>
            <a:endParaRPr lang="en-US">
              <a:solidFill>
                <a:srgbClr val="000000"/>
              </a:solidFill>
            </a:endParaRPr>
          </a:p>
        </p:txBody>
      </p:sp>
      <p:sp>
        <p:nvSpPr>
          <p:cNvPr id="71683" name="Rectangle 3"/>
          <p:cNvSpPr>
            <a:spLocks noChangeArrowheads="1"/>
          </p:cNvSpPr>
          <p:nvPr/>
        </p:nvSpPr>
        <p:spPr bwMode="auto">
          <a:xfrm>
            <a:off x="-860425" y="1211263"/>
            <a:ext cx="8321675" cy="1587"/>
          </a:xfrm>
          <a:prstGeom prst="rect">
            <a:avLst/>
          </a:prstGeom>
          <a:noFill/>
          <a:ln w="9525" cap="flat">
            <a:noFill/>
            <a:round/>
            <a:headEnd/>
            <a:tailEnd/>
          </a:ln>
          <a:effectLst/>
        </p:spPr>
        <p:txBody>
          <a:bodyPr wrap="none" anchor="ctr"/>
          <a:lstStyle/>
          <a:p>
            <a:endParaRPr lang="en-IN"/>
          </a:p>
        </p:txBody>
      </p:sp>
      <p:pic>
        <p:nvPicPr>
          <p:cNvPr id="71684" name="Picture 4"/>
          <p:cNvPicPr>
            <a:picLocks noChangeAspect="1" noChangeArrowheads="1"/>
          </p:cNvPicPr>
          <p:nvPr/>
        </p:nvPicPr>
        <p:blipFill>
          <a:blip r:embed="rId3"/>
          <a:srcRect/>
          <a:stretch>
            <a:fillRect/>
          </a:stretch>
        </p:blipFill>
        <p:spPr bwMode="auto">
          <a:xfrm>
            <a:off x="0" y="1219200"/>
            <a:ext cx="4648200" cy="56388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TRANSMISSION ELECTRON MICROGRAPH (TEM) OF A ROUND-HEADED SPERM.</a:t>
            </a:r>
          </a:p>
        </p:txBody>
      </p:sp>
      <p:sp>
        <p:nvSpPr>
          <p:cNvPr id="72706" name="Text Box 2"/>
          <p:cNvSpPr txBox="1">
            <a:spLocks noChangeArrowheads="1"/>
          </p:cNvSpPr>
          <p:nvPr/>
        </p:nvSpPr>
        <p:spPr bwMode="auto">
          <a:xfrm>
            <a:off x="4648200" y="2286000"/>
            <a:ext cx="3810000" cy="38100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Incomplete condensation of chromatin</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Remnants of the cytoplasm.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Absent acrosome</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Abnormal midpiece.</a:t>
            </a:r>
            <a:br>
              <a:rPr lang="en-US">
                <a:solidFill>
                  <a:srgbClr val="000000"/>
                </a:solidFill>
              </a:rPr>
            </a:br>
            <a:endParaRPr lang="en-US">
              <a:solidFill>
                <a:srgbClr val="000000"/>
              </a:solidFill>
            </a:endParaRPr>
          </a:p>
        </p:txBody>
      </p:sp>
      <p:sp>
        <p:nvSpPr>
          <p:cNvPr id="72707" name="Rectangle 3"/>
          <p:cNvSpPr>
            <a:spLocks noChangeArrowheads="1"/>
          </p:cNvSpPr>
          <p:nvPr/>
        </p:nvSpPr>
        <p:spPr bwMode="auto">
          <a:xfrm>
            <a:off x="-914400" y="1211263"/>
            <a:ext cx="8321675" cy="1587"/>
          </a:xfrm>
          <a:prstGeom prst="rect">
            <a:avLst/>
          </a:prstGeom>
          <a:noFill/>
          <a:ln w="9525" cap="flat">
            <a:noFill/>
            <a:round/>
            <a:headEnd/>
            <a:tailEnd/>
          </a:ln>
          <a:effectLst/>
        </p:spPr>
        <p:txBody>
          <a:bodyPr wrap="none" anchor="ctr"/>
          <a:lstStyle/>
          <a:p>
            <a:endParaRPr lang="en-IN"/>
          </a:p>
        </p:txBody>
      </p:sp>
      <p:pic>
        <p:nvPicPr>
          <p:cNvPr id="72708" name="Picture 4"/>
          <p:cNvPicPr>
            <a:picLocks noChangeAspect="1" noChangeArrowheads="1"/>
          </p:cNvPicPr>
          <p:nvPr/>
        </p:nvPicPr>
        <p:blipFill>
          <a:blip r:embed="rId3"/>
          <a:srcRect/>
          <a:stretch>
            <a:fillRect/>
          </a:stretch>
        </p:blipFill>
        <p:spPr bwMode="auto">
          <a:xfrm>
            <a:off x="0" y="1905000"/>
            <a:ext cx="3429000" cy="4953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304800" y="381000"/>
            <a:ext cx="88392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Transmission electron micrograph of cross sections of tail</a:t>
            </a:r>
          </a:p>
        </p:txBody>
      </p:sp>
      <p:sp>
        <p:nvSpPr>
          <p:cNvPr id="73730" name="Text Box 2"/>
          <p:cNvSpPr txBox="1">
            <a:spLocks noChangeArrowheads="1"/>
          </p:cNvSpPr>
          <p:nvPr/>
        </p:nvSpPr>
        <p:spPr bwMode="auto">
          <a:xfrm>
            <a:off x="4648200" y="1981200"/>
            <a:ext cx="38100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The 9+2 microtubule pattern is abnormal in the lower two cross-sections, and precludes normal sperm motility.</a:t>
            </a:r>
            <a:br>
              <a:rPr lang="en-US">
                <a:solidFill>
                  <a:srgbClr val="000000"/>
                </a:solidFill>
              </a:rPr>
            </a:br>
            <a:endParaRPr lang="en-US">
              <a:solidFill>
                <a:srgbClr val="000000"/>
              </a:solidFill>
            </a:endParaRPr>
          </a:p>
        </p:txBody>
      </p:sp>
      <p:pic>
        <p:nvPicPr>
          <p:cNvPr id="73731" name="Picture 3"/>
          <p:cNvPicPr>
            <a:picLocks noChangeAspect="1" noChangeArrowheads="1"/>
          </p:cNvPicPr>
          <p:nvPr/>
        </p:nvPicPr>
        <p:blipFill>
          <a:blip r:embed="rId3"/>
          <a:srcRect/>
          <a:stretch>
            <a:fillRect/>
          </a:stretch>
        </p:blipFill>
        <p:spPr bwMode="auto">
          <a:xfrm>
            <a:off x="0" y="1828800"/>
            <a:ext cx="4953000" cy="50292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SPERM FUNCTION TESTS</a:t>
            </a:r>
          </a:p>
        </p:txBody>
      </p:sp>
      <p:sp>
        <p:nvSpPr>
          <p:cNvPr id="74754"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Zona free hamster egg penetration assay</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The DNA stability assay</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HOS TEST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Zona free hamster –sperm penetration assay</a:t>
            </a:r>
          </a:p>
        </p:txBody>
      </p:sp>
      <p:sp>
        <p:nvSpPr>
          <p:cNvPr id="75778" name="Text Box 2"/>
          <p:cNvSpPr txBox="1">
            <a:spLocks noChangeArrowheads="1"/>
          </p:cNvSpPr>
          <p:nvPr/>
        </p:nvSpPr>
        <p:spPr bwMode="auto">
          <a:xfrm>
            <a:off x="4648200" y="1981200"/>
            <a:ext cx="3810000" cy="4114800"/>
          </a:xfrm>
          <a:prstGeom prst="rect">
            <a:avLst/>
          </a:prstGeom>
          <a:noFill/>
          <a:ln w="9525" cap="flat">
            <a:noFill/>
            <a:round/>
            <a:headEnd/>
            <a:tailEnd/>
          </a:ln>
          <a:effectLst/>
        </p:spPr>
        <p:txBody>
          <a:bodyPr/>
          <a:lstStyle/>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Measure the ability of a patient’s sperm to undergo capacitation and penetration of an egg. </a:t>
            </a:r>
          </a:p>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 Predicts the ability of the patient’s sperm to fertilize human eggs. </a:t>
            </a:r>
          </a:p>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Penetrating sperm - swelling of the sperm head which occurs after penetration. </a:t>
            </a:r>
            <a:br>
              <a:rPr lang="en-US" sz="2400">
                <a:solidFill>
                  <a:srgbClr val="000000"/>
                </a:solidFill>
              </a:rPr>
            </a:br>
            <a:endParaRPr lang="en-US" sz="2400">
              <a:solidFill>
                <a:srgbClr val="000000"/>
              </a:solidFill>
            </a:endParaRPr>
          </a:p>
        </p:txBody>
      </p:sp>
      <p:sp>
        <p:nvSpPr>
          <p:cNvPr id="75779" name="Rectangle 3"/>
          <p:cNvSpPr>
            <a:spLocks noChangeArrowheads="1"/>
          </p:cNvSpPr>
          <p:nvPr/>
        </p:nvSpPr>
        <p:spPr bwMode="auto">
          <a:xfrm>
            <a:off x="-812800" y="1211263"/>
            <a:ext cx="8321675" cy="1587"/>
          </a:xfrm>
          <a:prstGeom prst="rect">
            <a:avLst/>
          </a:prstGeom>
          <a:noFill/>
          <a:ln w="9525" cap="flat">
            <a:noFill/>
            <a:round/>
            <a:headEnd/>
            <a:tailEnd/>
          </a:ln>
          <a:effectLst/>
        </p:spPr>
        <p:txBody>
          <a:bodyPr wrap="none" anchor="ctr"/>
          <a:lstStyle/>
          <a:p>
            <a:endParaRPr lang="en-IN"/>
          </a:p>
        </p:txBody>
      </p:sp>
      <p:pic>
        <p:nvPicPr>
          <p:cNvPr id="75780" name="Picture 4"/>
          <p:cNvPicPr>
            <a:picLocks noChangeAspect="1" noChangeArrowheads="1"/>
          </p:cNvPicPr>
          <p:nvPr/>
        </p:nvPicPr>
        <p:blipFill>
          <a:blip r:embed="rId3"/>
          <a:srcRect/>
          <a:stretch>
            <a:fillRect/>
          </a:stretch>
        </p:blipFill>
        <p:spPr bwMode="auto">
          <a:xfrm>
            <a:off x="909638" y="1981200"/>
            <a:ext cx="3362325" cy="41148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71438"/>
            <a:ext cx="8229600" cy="1143001"/>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b="1">
                <a:solidFill>
                  <a:srgbClr val="000000"/>
                </a:solidFill>
              </a:rPr>
              <a:t>Normal Values of Semen Variables: WHO Guidelines</a:t>
            </a:r>
            <a:r>
              <a:rPr lang="en-US" sz="4000">
                <a:solidFill>
                  <a:srgbClr val="000000"/>
                </a:solidFill>
              </a:rPr>
              <a:t> </a:t>
            </a:r>
          </a:p>
        </p:txBody>
      </p:sp>
      <p:graphicFrame>
        <p:nvGraphicFramePr>
          <p:cNvPr id="12290" name="Group 2"/>
          <p:cNvGraphicFramePr>
            <a:graphicFrameLocks noGrp="1"/>
          </p:cNvGraphicFramePr>
          <p:nvPr/>
        </p:nvGraphicFramePr>
        <p:xfrm>
          <a:off x="0" y="1143000"/>
          <a:ext cx="9145588" cy="6340517"/>
        </p:xfrm>
        <a:graphic>
          <a:graphicData uri="http://schemas.openxmlformats.org/drawingml/2006/table">
            <a:tbl>
              <a:tblPr/>
              <a:tblGrid>
                <a:gridCol w="2286000"/>
                <a:gridCol w="3430588"/>
                <a:gridCol w="3429000"/>
              </a:tblGrid>
              <a:tr h="368300">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IN" sz="1800" b="1" i="0" u="none" strike="noStrike" cap="none" normalizeH="0" baseline="0" smtClean="0">
                        <a:ln>
                          <a:noFill/>
                        </a:ln>
                        <a:solidFill>
                          <a:srgbClr val="FFFFCC"/>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37440" cap="flat" cmpd="sng" algn="ctr">
                      <a:solidFill>
                        <a:srgbClr val="FFFFCC"/>
                      </a:solidFill>
                      <a:prstDash val="solid"/>
                      <a:round/>
                      <a:headEnd type="none" w="med" len="med"/>
                      <a:tailEnd type="none" w="med" len="med"/>
                    </a:lnB>
                    <a:lnTlToBr>
                      <a:noFill/>
                    </a:lnTlToBr>
                    <a:lnBlToTr>
                      <a:noFill/>
                    </a:lnBlToTr>
                    <a:solidFill>
                      <a:srgbClr val="339933"/>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FFFFCC"/>
                          </a:solidFill>
                          <a:effectLst/>
                          <a:latin typeface="Times New Roman" pitchFamily="16" charset="0"/>
                          <a:ea typeface="Microsoft YaHei" charset="-122"/>
                        </a:rPr>
                        <a:t>1999</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37440" cap="flat" cmpd="sng" algn="ctr">
                      <a:solidFill>
                        <a:srgbClr val="FFFFCC"/>
                      </a:solidFill>
                      <a:prstDash val="solid"/>
                      <a:round/>
                      <a:headEnd type="none" w="med" len="med"/>
                      <a:tailEnd type="none" w="med" len="med"/>
                    </a:lnB>
                    <a:lnTlToBr>
                      <a:noFill/>
                    </a:lnTlToBr>
                    <a:lnBlToTr>
                      <a:noFill/>
                    </a:lnBlToTr>
                    <a:solidFill>
                      <a:srgbClr val="339933"/>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FFFFCC"/>
                          </a:solidFill>
                          <a:effectLst/>
                          <a:latin typeface="Times New Roman" pitchFamily="16" charset="0"/>
                          <a:ea typeface="Microsoft YaHei" charset="-122"/>
                        </a:rPr>
                        <a:t>2010</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37440" cap="flat" cmpd="sng" algn="ctr">
                      <a:solidFill>
                        <a:srgbClr val="FFFFCC"/>
                      </a:solidFill>
                      <a:prstDash val="solid"/>
                      <a:round/>
                      <a:headEnd type="none" w="med" len="med"/>
                      <a:tailEnd type="none" w="med" len="med"/>
                    </a:lnB>
                    <a:lnTlToBr>
                      <a:noFill/>
                    </a:lnTlToBr>
                    <a:lnBlToTr>
                      <a:noFill/>
                    </a:lnBlToTr>
                    <a:solidFill>
                      <a:srgbClr val="339933"/>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Volume</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3744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2.0 mL or more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3744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800" b="1" i="0" u="none" strike="noStrike" cap="none" normalizeH="0" baseline="0" smtClean="0">
                          <a:ln>
                            <a:noFill/>
                          </a:ln>
                          <a:solidFill>
                            <a:srgbClr val="000000"/>
                          </a:solidFill>
                          <a:effectLst/>
                          <a:latin typeface="Times New Roman" pitchFamily="16" charset="0"/>
                          <a:ea typeface="Microsoft YaHei" charset="-122"/>
                        </a:rPr>
                        <a:t>1.5 ml (1.4–1.7);</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3744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pH</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7.2 to 8.0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IN"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Sperm concentration</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20 million or more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800" b="1" i="0" u="none" strike="noStrike" cap="none" normalizeH="0" baseline="0" smtClean="0">
                          <a:ln>
                            <a:noFill/>
                          </a:ln>
                          <a:solidFill>
                            <a:srgbClr val="000000"/>
                          </a:solidFill>
                          <a:effectLst/>
                          <a:latin typeface="Times New Roman" pitchFamily="16" charset="0"/>
                          <a:ea typeface="Microsoft YaHei" charset="-122"/>
                        </a:rPr>
                        <a:t>15 million per ml (12–16);</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Total sperm count</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 40 million or more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800" b="1" i="0" u="none" strike="noStrike" cap="none" normalizeH="0" baseline="0" smtClean="0">
                          <a:ln>
                            <a:noFill/>
                          </a:ln>
                          <a:solidFill>
                            <a:srgbClr val="000000"/>
                          </a:solidFill>
                          <a:effectLst/>
                          <a:latin typeface="Times New Roman" pitchFamily="16" charset="0"/>
                          <a:ea typeface="Microsoft YaHei" charset="-122"/>
                        </a:rPr>
                        <a:t>39 million per ejaculate (33–46);</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r>
              <a:tr h="1465263">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Motility</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 50% or more with forward progression or 25% or more with rapid progression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800" b="1" i="0" u="none" strike="noStrike" cap="none" normalizeH="0" baseline="0" smtClean="0">
                          <a:ln>
                            <a:noFill/>
                          </a:ln>
                          <a:solidFill>
                            <a:srgbClr val="000000"/>
                          </a:solidFill>
                          <a:effectLst/>
                          <a:latin typeface="Times New Roman" pitchFamily="16" charset="0"/>
                          <a:ea typeface="Microsoft YaHei" charset="-122"/>
                        </a:rPr>
                        <a:t>progressive motility, 32% (31–34);</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800" b="1" i="0" u="none" strike="noStrike" cap="none" normalizeH="0" baseline="0" smtClean="0">
                          <a:ln>
                            <a:noFill/>
                          </a:ln>
                          <a:solidFill>
                            <a:srgbClr val="000000"/>
                          </a:solidFill>
                          <a:effectLst/>
                          <a:latin typeface="Times New Roman" pitchFamily="16" charset="0"/>
                          <a:ea typeface="Microsoft YaHei" charset="-122"/>
                        </a:rPr>
                        <a:t> total (progressive + non-progressive) motility, 40% (38–42</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Morphology</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30% or more with normal forms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IN" sz="1800" b="1" i="0" u="none" strike="noStrike" cap="none" normalizeH="0" baseline="0" smtClean="0">
                          <a:ln>
                            <a:noFill/>
                          </a:ln>
                          <a:solidFill>
                            <a:srgbClr val="000000"/>
                          </a:solidFill>
                          <a:effectLst/>
                          <a:latin typeface="Times New Roman" pitchFamily="16" charset="0"/>
                          <a:ea typeface="Microsoft YaHei" charset="-122"/>
                        </a:rPr>
                        <a:t>4.0% (3.0–4.0).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White blood cells</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 Less than 1 million </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IN" sz="1800" b="0"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CDDECD"/>
                    </a:solidFill>
                  </a:tcPr>
                </a:tc>
              </a:tr>
              <a:tr h="642938">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Immunobead</a:t>
                      </a:r>
                    </a:p>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sz="1800" b="1"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800" b="1" i="0" u="none" strike="noStrike" cap="none" normalizeH="0" baseline="0" smtClean="0">
                          <a:ln>
                            <a:noFill/>
                          </a:ln>
                          <a:solidFill>
                            <a:srgbClr val="000000"/>
                          </a:solidFill>
                          <a:effectLst/>
                          <a:latin typeface="Times New Roman" pitchFamily="16" charset="0"/>
                          <a:ea typeface="Microsoft YaHei" charset="-122"/>
                        </a:rPr>
                        <a:t>MAR&lt;50% bound/adherent</a:t>
                      </a: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c>
                  <a:txBody>
                    <a:bodyPr/>
                    <a:lstStyle/>
                    <a:p>
                      <a:pPr marL="0" marR="0" lvl="0" indent="0" algn="l" defTabSz="449263" rtl="0" eaLnBrk="1" fontAlgn="base" latinLnBrk="0" hangingPunct="1">
                        <a:lnSpc>
                          <a:spcPct val="9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IN" sz="1800" b="0" i="0" u="none" strike="noStrike" cap="none" normalizeH="0" baseline="0" smtClean="0">
                        <a:ln>
                          <a:noFill/>
                        </a:ln>
                        <a:solidFill>
                          <a:srgbClr val="000000"/>
                        </a:solidFill>
                        <a:effectLst/>
                        <a:latin typeface="Times New Roman" pitchFamily="16" charset="0"/>
                        <a:ea typeface="Microsoft YaHei" charset="-122"/>
                      </a:endParaRPr>
                    </a:p>
                  </a:txBody>
                  <a:tcPr marL="90000" marR="90000" marT="81000" marB="46800" horzOverflow="overflow">
                    <a:lnL w="11520" cap="flat" cmpd="sng" algn="ctr">
                      <a:solidFill>
                        <a:srgbClr val="FFFFCC"/>
                      </a:solidFill>
                      <a:prstDash val="solid"/>
                      <a:round/>
                      <a:headEnd type="none" w="med" len="med"/>
                      <a:tailEnd type="none" w="med" len="med"/>
                    </a:lnL>
                    <a:lnR w="11520" cap="flat" cmpd="sng" algn="ctr">
                      <a:solidFill>
                        <a:srgbClr val="FFFFCC"/>
                      </a:solidFill>
                      <a:prstDash val="solid"/>
                      <a:round/>
                      <a:headEnd type="none" w="med" len="med"/>
                      <a:tailEnd type="none" w="med" len="med"/>
                    </a:lnR>
                    <a:lnT w="11520" cap="flat" cmpd="sng" algn="ctr">
                      <a:solidFill>
                        <a:srgbClr val="FFFFCC"/>
                      </a:solidFill>
                      <a:prstDash val="solid"/>
                      <a:round/>
                      <a:headEnd type="none" w="med" len="med"/>
                      <a:tailEnd type="none" w="med" len="med"/>
                    </a:lnT>
                    <a:lnB w="11520" cap="flat" cmpd="sng" algn="ctr">
                      <a:solidFill>
                        <a:srgbClr val="FFFFCC"/>
                      </a:solidFill>
                      <a:prstDash val="solid"/>
                      <a:round/>
                      <a:headEnd type="none" w="med" len="med"/>
                      <a:tailEnd type="none" w="med" len="med"/>
                    </a:lnB>
                    <a:lnTlToBr>
                      <a:noFill/>
                    </a:lnTlToBr>
                    <a:lnBlToTr>
                      <a:noFill/>
                    </a:lnBlToTr>
                    <a:solidFill>
                      <a:srgbClr val="E8EFE8"/>
                    </a:solid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DNA STABILITY ASSAY</a:t>
            </a:r>
          </a:p>
        </p:txBody>
      </p:sp>
      <p:sp>
        <p:nvSpPr>
          <p:cNvPr id="7680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2900" indent="-339725">
              <a:lnSpc>
                <a:spcPct val="90000"/>
              </a:lnSpc>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a:solidFill>
                <a:srgbClr val="000000"/>
              </a:solidFill>
            </a:endParaRPr>
          </a:p>
          <a:p>
            <a:pPr marL="339725" indent="-336550">
              <a:lnSpc>
                <a:spcPct val="90000"/>
              </a:lnSpc>
              <a:spcBef>
                <a:spcPts val="8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Sperm DNA stressed thermally or chemically, stained with acridine orange. </a:t>
            </a:r>
          </a:p>
          <a:p>
            <a:pPr marL="739775" lvl="1" indent="-282575">
              <a:lnSpc>
                <a:spcPct val="90000"/>
              </a:lnSpc>
              <a:spcBef>
                <a:spcPts val="7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solidFill>
                  <a:srgbClr val="000000"/>
                </a:solidFill>
              </a:rPr>
              <a:t>Double stranded DNA - stained green </a:t>
            </a:r>
          </a:p>
          <a:p>
            <a:pPr marL="739775" lvl="1" indent="-282575">
              <a:lnSpc>
                <a:spcPct val="90000"/>
              </a:lnSpc>
              <a:spcBef>
                <a:spcPts val="7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a:solidFill>
                  <a:srgbClr val="000000"/>
                </a:solidFill>
              </a:rPr>
              <a:t>Single stranded DNA - stained red</a:t>
            </a:r>
          </a:p>
          <a:p>
            <a:pPr marL="741363" lvl="1" indent="-282575">
              <a:lnSpc>
                <a:spcPct val="90000"/>
              </a:lnSpc>
              <a:spcBef>
                <a:spcPts val="7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a:solidFill>
                <a:srgbClr val="000000"/>
              </a:solidFill>
            </a:endParaRPr>
          </a:p>
          <a:p>
            <a:pPr marL="339725" indent="-336550">
              <a:lnSpc>
                <a:spcPct val="90000"/>
              </a:lnSpc>
              <a:spcBef>
                <a:spcPts val="8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a:solidFill>
                  <a:srgbClr val="000000"/>
                </a:solidFill>
              </a:rPr>
              <a:t>Increased single stranded DNA -genetic damage</a:t>
            </a:r>
          </a:p>
          <a:p>
            <a:pPr marL="341313" indent="-339725">
              <a:lnSpc>
                <a:spcPct val="90000"/>
              </a:lnSpc>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782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Acridine Orange staining</a:t>
            </a:r>
          </a:p>
        </p:txBody>
      </p:sp>
      <p:sp>
        <p:nvSpPr>
          <p:cNvPr id="77826" name="Text Box 2"/>
          <p:cNvSpPr txBox="1">
            <a:spLocks noChangeArrowheads="1"/>
          </p:cNvSpPr>
          <p:nvPr/>
        </p:nvSpPr>
        <p:spPr bwMode="auto">
          <a:xfrm>
            <a:off x="4648200" y="1981200"/>
            <a:ext cx="38100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Green sperm heads DNA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 Yellow to Red sperm heads - damage to DNA.</a:t>
            </a:r>
          </a:p>
        </p:txBody>
      </p:sp>
      <p:sp>
        <p:nvSpPr>
          <p:cNvPr id="77827" name="Rectangle 3"/>
          <p:cNvSpPr>
            <a:spLocks noChangeArrowheads="1"/>
          </p:cNvSpPr>
          <p:nvPr/>
        </p:nvSpPr>
        <p:spPr bwMode="auto">
          <a:xfrm>
            <a:off x="-647700" y="1171575"/>
            <a:ext cx="8321675" cy="1588"/>
          </a:xfrm>
          <a:prstGeom prst="rect">
            <a:avLst/>
          </a:prstGeom>
          <a:noFill/>
          <a:ln w="9525" cap="flat">
            <a:noFill/>
            <a:round/>
            <a:headEnd/>
            <a:tailEnd/>
          </a:ln>
          <a:effectLst/>
        </p:spPr>
        <p:txBody>
          <a:bodyPr wrap="none" anchor="ctr"/>
          <a:lstStyle/>
          <a:p>
            <a:endParaRPr lang="en-IN"/>
          </a:p>
        </p:txBody>
      </p:sp>
      <p:pic>
        <p:nvPicPr>
          <p:cNvPr id="77828" name="Picture 4"/>
          <p:cNvPicPr>
            <a:picLocks noChangeAspect="1" noChangeArrowheads="1"/>
          </p:cNvPicPr>
          <p:nvPr/>
        </p:nvPicPr>
        <p:blipFill>
          <a:blip r:embed="rId3"/>
          <a:srcRect/>
          <a:stretch>
            <a:fillRect/>
          </a:stretch>
        </p:blipFill>
        <p:spPr bwMode="auto">
          <a:xfrm>
            <a:off x="381000" y="1828800"/>
            <a:ext cx="4343400" cy="44196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85800" y="381000"/>
            <a:ext cx="7772400" cy="9144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b="1">
                <a:solidFill>
                  <a:srgbClr val="808000"/>
                </a:solidFill>
              </a:rPr>
              <a:t>HYPO-OSMOTIC SWELLING</a:t>
            </a:r>
          </a:p>
        </p:txBody>
      </p:sp>
      <p:sp>
        <p:nvSpPr>
          <p:cNvPr id="78850" name="Text Box 2"/>
          <p:cNvSpPr txBox="1">
            <a:spLocks noChangeArrowheads="1"/>
          </p:cNvSpPr>
          <p:nvPr/>
        </p:nvSpPr>
        <p:spPr bwMode="auto">
          <a:xfrm>
            <a:off x="609600" y="2209800"/>
            <a:ext cx="8001000" cy="3810000"/>
          </a:xfrm>
          <a:prstGeom prst="rect">
            <a:avLst/>
          </a:prstGeom>
          <a:noFill/>
          <a:ln w="9525" cap="flat">
            <a:noFill/>
            <a:round/>
            <a:headEnd/>
            <a:tailEnd/>
          </a:ln>
          <a:effectLst/>
        </p:spPr>
        <p:txBody>
          <a:bodyPr/>
          <a:lstStyle/>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33-80% of the spermatozoa exhibit tail swelling on exposure to fructose and sodium citrate solution - osmosis. </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Non viable or sperm with non-functioning membranes do not swell. </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Samples with &gt; 62% swelling are able to fertilize ova, whereas &lt; 60% swelling is observed in samples of infertile semen.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9873" name="Text Box 1"/>
          <p:cNvSpPr txBox="1">
            <a:spLocks noChangeArrowheads="1"/>
          </p:cNvSpPr>
          <p:nvPr/>
        </p:nvSpPr>
        <p:spPr bwMode="auto">
          <a:xfrm>
            <a:off x="0" y="304800"/>
            <a:ext cx="9144000" cy="1905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CHROMOSOMAL STUDIES </a:t>
            </a:r>
            <a:br>
              <a:rPr lang="en-US" sz="3600">
                <a:solidFill>
                  <a:srgbClr val="808000"/>
                </a:solidFill>
              </a:rPr>
            </a:br>
            <a:r>
              <a:rPr lang="en-US" sz="3600">
                <a:solidFill>
                  <a:srgbClr val="808000"/>
                </a:solidFill>
              </a:rPr>
              <a:t>(SEX CHROMOSOMAL)</a:t>
            </a:r>
          </a:p>
        </p:txBody>
      </p:sp>
      <p:sp>
        <p:nvSpPr>
          <p:cNvPr id="79874" name="Text Box 2"/>
          <p:cNvSpPr txBox="1">
            <a:spLocks noChangeArrowheads="1"/>
          </p:cNvSpPr>
          <p:nvPr/>
        </p:nvSpPr>
        <p:spPr bwMode="auto">
          <a:xfrm>
            <a:off x="228600" y="2286000"/>
            <a:ext cx="8915400" cy="3733800"/>
          </a:xfrm>
          <a:prstGeom prst="rect">
            <a:avLst/>
          </a:prstGeom>
          <a:noFill/>
          <a:ln w="9525" cap="flat">
            <a:noFill/>
            <a:round/>
            <a:headEnd/>
            <a:tailEnd/>
          </a:ln>
          <a:effectLst/>
        </p:spPr>
        <p:txBody>
          <a:bodyPr/>
          <a:lstStyle/>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INDICATION </a:t>
            </a:r>
          </a:p>
          <a:p>
            <a:pPr marL="739775" lvl="1" indent="-282575">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Men with severe oligospermia or azoospermia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Incidence of male chromosome abnormalities -6.2%.</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Sperm count &lt;10 million- 11%.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Azoospermia - 21%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Rarely infertility associated with a specific chromosomal abnormality i.e. D-D translocations, ring abnormalities, reciprocal translocation, and various other aberrations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089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808000"/>
                </a:solidFill>
              </a:rPr>
              <a:t>Klinefelter's Syndrome</a:t>
            </a:r>
            <a:br>
              <a:rPr lang="en-US" sz="4400" b="1">
                <a:solidFill>
                  <a:srgbClr val="808000"/>
                </a:solidFill>
              </a:rPr>
            </a:br>
            <a:endParaRPr lang="en-US" sz="4400" b="1">
              <a:solidFill>
                <a:srgbClr val="808000"/>
              </a:solidFill>
            </a:endParaRPr>
          </a:p>
        </p:txBody>
      </p:sp>
      <p:sp>
        <p:nvSpPr>
          <p:cNvPr id="80898" name="Text Box 2"/>
          <p:cNvSpPr txBox="1">
            <a:spLocks noChangeArrowheads="1"/>
          </p:cNvSpPr>
          <p:nvPr/>
        </p:nvSpPr>
        <p:spPr bwMode="auto">
          <a:xfrm>
            <a:off x="685800" y="1981200"/>
            <a:ext cx="63246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Classic form - 47,XXY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Mosaic form 46,XY/47,XXY- 10%</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Incidence - 1:500 males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Small, firm testes, delayed sexual maturation, azoospermia and gynecomastia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Hypogonadism not evident until puberty- diagnosis is delayed. </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pic>
        <p:nvPicPr>
          <p:cNvPr id="80899" name="Picture 3"/>
          <p:cNvPicPr>
            <a:picLocks noChangeAspect="1" noChangeArrowheads="1"/>
          </p:cNvPicPr>
          <p:nvPr/>
        </p:nvPicPr>
        <p:blipFill>
          <a:blip r:embed="rId3"/>
          <a:srcRect/>
          <a:stretch>
            <a:fillRect/>
          </a:stretch>
        </p:blipFill>
        <p:spPr bwMode="auto">
          <a:xfrm>
            <a:off x="7493000" y="814388"/>
            <a:ext cx="1574800" cy="5967412"/>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81921" name="Text Box 1"/>
          <p:cNvSpPr txBox="1">
            <a:spLocks noChangeArrowheads="1"/>
          </p:cNvSpPr>
          <p:nvPr/>
        </p:nvSpPr>
        <p:spPr bwMode="auto">
          <a:xfrm>
            <a:off x="685800" y="381000"/>
            <a:ext cx="7772400" cy="6858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Klinefelter's Syndrome</a:t>
            </a:r>
          </a:p>
        </p:txBody>
      </p:sp>
      <p:sp>
        <p:nvSpPr>
          <p:cNvPr id="81922" name="Text Box 2"/>
          <p:cNvSpPr txBox="1">
            <a:spLocks noChangeArrowheads="1"/>
          </p:cNvSpPr>
          <p:nvPr/>
        </p:nvSpPr>
        <p:spPr bwMode="auto">
          <a:xfrm>
            <a:off x="0" y="1447800"/>
            <a:ext cx="9296400" cy="5410200"/>
          </a:xfrm>
          <a:prstGeom prst="rect">
            <a:avLst/>
          </a:prstGeom>
          <a:noFill/>
          <a:ln w="9525" cap="flat">
            <a:noFill/>
            <a:round/>
            <a:headEnd/>
            <a:tailEnd/>
          </a:ln>
          <a:effectLst/>
        </p:spPr>
        <p:txBody>
          <a:bodyPr/>
          <a:lstStyle/>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Sclerosis and hyalinization of the seminiferous tubules </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LH and FSH levels - elevated </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Testosterone levels - normal to low and decrease with age</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Serum estradiol levels increased - gynecomastia </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Mosaics - less severe features of Klinefelter's Syndrome and may be fertile - normal clone of the cells within the testes</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Mild mental deficiency and restrictive pulmonary disease</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The infertility is reversible </a:t>
            </a:r>
          </a:p>
          <a:p>
            <a:pPr marL="339725" indent="-339725">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Later in life require androgen replacement therapy for optimal virilization and normal sexual function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2945" name="Text Box 1"/>
          <p:cNvSpPr txBox="1">
            <a:spLocks noChangeArrowheads="1"/>
          </p:cNvSpPr>
          <p:nvPr/>
        </p:nvSpPr>
        <p:spPr bwMode="auto">
          <a:xfrm>
            <a:off x="228600" y="228600"/>
            <a:ext cx="86868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200">
                <a:solidFill>
                  <a:srgbClr val="808000"/>
                </a:solidFill>
              </a:rPr>
              <a:t>XX Disorder or Sex Reversal Syndrome</a:t>
            </a:r>
          </a:p>
        </p:txBody>
      </p:sp>
      <p:sp>
        <p:nvSpPr>
          <p:cNvPr id="82946" name="Text Box 2"/>
          <p:cNvSpPr txBox="1">
            <a:spLocks noChangeArrowheads="1"/>
          </p:cNvSpPr>
          <p:nvPr/>
        </p:nvSpPr>
        <p:spPr bwMode="auto">
          <a:xfrm>
            <a:off x="0" y="1676400"/>
            <a:ext cx="9144000" cy="4876800"/>
          </a:xfrm>
          <a:prstGeom prst="rect">
            <a:avLst/>
          </a:prstGeom>
          <a:noFill/>
          <a:ln w="9525" cap="flat">
            <a:noFill/>
            <a:round/>
            <a:headEnd/>
            <a:tailEnd/>
          </a:ln>
          <a:effectLst/>
        </p:spPr>
        <p:txBody>
          <a:bodyPr/>
          <a:lstStyle/>
          <a:p>
            <a:pPr marL="339725" indent="-339725">
              <a:lnSpc>
                <a:spcPct val="90000"/>
              </a:lnSpc>
              <a:spcBef>
                <a:spcPts val="9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600">
                <a:solidFill>
                  <a:srgbClr val="000000"/>
                </a:solidFill>
              </a:rPr>
              <a:t>Variant of Klinefelter's Syndrome</a:t>
            </a:r>
          </a:p>
          <a:p>
            <a:pPr marL="339725" indent="-339725">
              <a:lnSpc>
                <a:spcPct val="90000"/>
              </a:lnSpc>
              <a:spcBef>
                <a:spcPts val="9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600">
                <a:solidFill>
                  <a:srgbClr val="000000"/>
                </a:solidFill>
              </a:rPr>
              <a:t>The signs are similar, except </a:t>
            </a:r>
          </a:p>
          <a:p>
            <a:pPr marL="739775" lvl="1" indent="-282575">
              <a:lnSpc>
                <a:spcPct val="90000"/>
              </a:lnSpc>
              <a:spcBef>
                <a:spcPts val="7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000">
                <a:solidFill>
                  <a:srgbClr val="000000"/>
                </a:solidFill>
              </a:rPr>
              <a:t>Average height is less than normal</a:t>
            </a:r>
          </a:p>
          <a:p>
            <a:pPr marL="739775" lvl="1" indent="-282575">
              <a:lnSpc>
                <a:spcPct val="90000"/>
              </a:lnSpc>
              <a:spcBef>
                <a:spcPts val="7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000">
                <a:solidFill>
                  <a:srgbClr val="000000"/>
                </a:solidFill>
              </a:rPr>
              <a:t>Hypospadias is common </a:t>
            </a:r>
          </a:p>
          <a:p>
            <a:pPr marL="739775" lvl="1" indent="-28257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000">
                <a:solidFill>
                  <a:srgbClr val="000000"/>
                </a:solidFill>
              </a:rPr>
              <a:t>Decreased incidence of mental deficiency</a:t>
            </a:r>
            <a:r>
              <a:rPr lang="en-US" sz="3200">
                <a:solidFill>
                  <a:srgbClr val="000000"/>
                </a:solidFill>
              </a:rPr>
              <a:t> </a:t>
            </a:r>
          </a:p>
          <a:p>
            <a:pPr marL="339725" indent="-339725">
              <a:lnSpc>
                <a:spcPct val="90000"/>
              </a:lnSpc>
              <a:spcBef>
                <a:spcPts val="9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600">
                <a:solidFill>
                  <a:srgbClr val="000000"/>
                </a:solidFill>
              </a:rPr>
              <a:t>These patients have a 46,XX chromosome complement </a:t>
            </a:r>
          </a:p>
          <a:p>
            <a:pPr marL="739775" lvl="1" indent="-28257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000">
                <a:solidFill>
                  <a:srgbClr val="000000"/>
                </a:solidFill>
              </a:rPr>
              <a:t>Cells express H-Y antigen and are presumed to have a Y chromosome somewhere in their genomes</a:t>
            </a:r>
            <a:r>
              <a:rPr lang="en-US" sz="3200">
                <a:solidFill>
                  <a:srgbClr val="000000"/>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3969" name="Text Box 1"/>
          <p:cNvSpPr txBox="1">
            <a:spLocks noChangeArrowheads="1"/>
          </p:cNvSpPr>
          <p:nvPr/>
        </p:nvSpPr>
        <p:spPr bwMode="auto">
          <a:xfrm>
            <a:off x="685800" y="228600"/>
            <a:ext cx="7772400" cy="9906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808000"/>
                </a:solidFill>
              </a:rPr>
              <a:t>XYY syndrome</a:t>
            </a:r>
          </a:p>
        </p:txBody>
      </p:sp>
      <p:sp>
        <p:nvSpPr>
          <p:cNvPr id="83970" name="Text Box 2"/>
          <p:cNvSpPr txBox="1">
            <a:spLocks noChangeArrowheads="1"/>
          </p:cNvSpPr>
          <p:nvPr/>
        </p:nvSpPr>
        <p:spPr bwMode="auto">
          <a:xfrm>
            <a:off x="228600" y="1295400"/>
            <a:ext cx="8686800" cy="4800600"/>
          </a:xfrm>
          <a:prstGeom prst="rect">
            <a:avLst/>
          </a:prstGeom>
          <a:noFill/>
          <a:ln w="9525" cap="flat">
            <a:noFill/>
            <a:round/>
            <a:headEnd/>
            <a:tailEnd/>
          </a:ln>
          <a:effectLst/>
        </p:spPr>
        <p:txBody>
          <a:bodyPr/>
          <a:lstStyle/>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Incidence same as Klinefelter's Syndrome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Phenotypic expression is more variable.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Semen - azoospermic to normal.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Excessively tall and have had pustule acne.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Anti-social behavior.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Normal LH and testosterone level with the FSH level dependent on the extent of germ cell damage.</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 treatment for infertility.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4993" name="Text Box 1"/>
          <p:cNvSpPr txBox="1">
            <a:spLocks noChangeArrowheads="1"/>
          </p:cNvSpPr>
          <p:nvPr/>
        </p:nvSpPr>
        <p:spPr bwMode="auto">
          <a:xfrm>
            <a:off x="685800" y="228600"/>
            <a:ext cx="7772400" cy="8382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Noonan's Syndrome</a:t>
            </a:r>
          </a:p>
        </p:txBody>
      </p:sp>
      <p:sp>
        <p:nvSpPr>
          <p:cNvPr id="84994" name="Text Box 2"/>
          <p:cNvSpPr txBox="1">
            <a:spLocks noChangeArrowheads="1"/>
          </p:cNvSpPr>
          <p:nvPr/>
        </p:nvSpPr>
        <p:spPr bwMode="auto">
          <a:xfrm>
            <a:off x="685800" y="1219200"/>
            <a:ext cx="7772400" cy="5334000"/>
          </a:xfrm>
          <a:prstGeom prst="rect">
            <a:avLst/>
          </a:prstGeom>
          <a:noFill/>
          <a:ln w="9525" cap="flat">
            <a:noFill/>
            <a:round/>
            <a:headEnd/>
            <a:tailEnd/>
          </a:ln>
          <a:effectLst/>
        </p:spPr>
        <p:txBody>
          <a:bodyPr/>
          <a:lstStyle/>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Male counterpart of Turner's Syndrome (X0)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Short stature, web neck, low-head ears, cubitus valgus, ocular abnormalities and cardiovascular abnormalities.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Cryptorchidism and diminished spermatogenesis - infertile. Those with diminished testicular function will have elevated serum FSH and LH levels.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Chromosomal analysis X0/XY mosaicism. </a:t>
            </a:r>
          </a:p>
          <a:p>
            <a:pPr marL="339725" indent="-339725">
              <a:lnSpc>
                <a:spcPct val="90000"/>
              </a:lnSpc>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 treatment for infertility.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86017" name="Text Box 1"/>
          <p:cNvSpPr txBox="1">
            <a:spLocks noChangeArrowheads="1"/>
          </p:cNvSpPr>
          <p:nvPr/>
        </p:nvSpPr>
        <p:spPr bwMode="auto">
          <a:xfrm>
            <a:off x="609600" y="228600"/>
            <a:ext cx="7772400" cy="762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808000"/>
                </a:solidFill>
              </a:rPr>
              <a:t>MYOTONIC DYSTROPHY</a:t>
            </a:r>
          </a:p>
        </p:txBody>
      </p:sp>
      <p:sp>
        <p:nvSpPr>
          <p:cNvPr id="86018" name="Text Box 2"/>
          <p:cNvSpPr txBox="1">
            <a:spLocks noChangeArrowheads="1"/>
          </p:cNvSpPr>
          <p:nvPr/>
        </p:nvSpPr>
        <p:spPr bwMode="auto">
          <a:xfrm>
            <a:off x="228600" y="1219200"/>
            <a:ext cx="8915400" cy="5257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Delayed muscle relaxation after initial contraction.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Lenticular opacities, frontal baldness and testicular atrophy.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 Autosomal dominant and the expression is variable though 80% will develop testicular atrophy.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Pubertal development normal and testicular damage later in adult life.</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 Leydig cell function normal and no gynecomastia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      SEMEN ANALYSIS </a:t>
            </a:r>
            <a:br>
              <a:rPr lang="en-US" sz="4000">
                <a:solidFill>
                  <a:srgbClr val="808000"/>
                </a:solidFill>
              </a:rPr>
            </a:br>
            <a:r>
              <a:rPr lang="en-US" sz="4000">
                <a:solidFill>
                  <a:srgbClr val="808000"/>
                </a:solidFill>
              </a:rPr>
              <a:t>      NORMAL  REPORT</a:t>
            </a:r>
          </a:p>
        </p:txBody>
      </p:sp>
      <p:sp>
        <p:nvSpPr>
          <p:cNvPr id="13314" name="Text Box 2"/>
          <p:cNvSpPr txBox="1">
            <a:spLocks noChangeArrowheads="1"/>
          </p:cNvSpPr>
          <p:nvPr/>
        </p:nvSpPr>
        <p:spPr bwMode="auto">
          <a:xfrm>
            <a:off x="304800" y="1981200"/>
            <a:ext cx="86106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 SEXUAL DYSFUNCTION – NO MORE INVESTIGATION</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WORDS OF CAUTION </a:t>
            </a:r>
          </a:p>
          <a:p>
            <a:pPr marL="739775" lvl="1" indent="-28257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OLD NORMAL REPORT DOES NOT MEAN IT WILL REMAIN NORMAL THROUGH OUT LIFE.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7041" name="Text Box 1"/>
          <p:cNvSpPr txBox="1">
            <a:spLocks noChangeArrowheads="1"/>
          </p:cNvSpPr>
          <p:nvPr/>
        </p:nvSpPr>
        <p:spPr bwMode="auto">
          <a:xfrm>
            <a:off x="228600" y="304800"/>
            <a:ext cx="8915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BILATERAL ANORCHIA OR VANISHING TESTES SYNDROME</a:t>
            </a:r>
          </a:p>
        </p:txBody>
      </p:sp>
      <p:sp>
        <p:nvSpPr>
          <p:cNvPr id="87042" name="Text Box 2"/>
          <p:cNvSpPr txBox="1">
            <a:spLocks noChangeArrowheads="1"/>
          </p:cNvSpPr>
          <p:nvPr/>
        </p:nvSpPr>
        <p:spPr bwMode="auto">
          <a:xfrm>
            <a:off x="381000" y="1981200"/>
            <a:ext cx="85344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1 in 20,000 males</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Non-palpable testes at birth and sexual immaturity later in life - absence of testicular androgens</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Normal karyotype</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Elevated LH and FSH levels, extremely low testosterone</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In utero - testes lost due to torsion, trauma, vascular injury or infection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228600" y="304800"/>
            <a:ext cx="8534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BILATERAL ANORCHIA OR VANISHING TESTES SYNDROME</a:t>
            </a:r>
          </a:p>
        </p:txBody>
      </p:sp>
      <p:sp>
        <p:nvSpPr>
          <p:cNvPr id="88066" name="Text Box 2"/>
          <p:cNvSpPr txBox="1">
            <a:spLocks noChangeArrowheads="1"/>
          </p:cNvSpPr>
          <p:nvPr/>
        </p:nvSpPr>
        <p:spPr bwMode="auto">
          <a:xfrm>
            <a:off x="685800" y="1752600"/>
            <a:ext cx="7772400" cy="4114800"/>
          </a:xfrm>
          <a:prstGeom prst="rect">
            <a:avLst/>
          </a:prstGeom>
          <a:noFill/>
          <a:ln w="9525" cap="flat">
            <a:noFill/>
            <a:round/>
            <a:headEnd/>
            <a:tailEnd/>
          </a:ln>
          <a:effectLst/>
        </p:spPr>
        <p:txBody>
          <a:bodyPr/>
          <a:lstStyle/>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Functioning testicular tissue present in first trimester of fetal life in order for the male reproductive ducts and for the external genitalia to differentiate along male lines. </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Testosterone does not increase in response to HCG stimulation. </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Eunuchoid proportions but no gynecomastia. </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Therapy can only be directed at the testosterone deficiency.</a:t>
            </a:r>
          </a:p>
          <a:p>
            <a:pPr marL="341313" indent="-339725">
              <a:lnSpc>
                <a:spcPct val="90000"/>
              </a:lnSpc>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a:p>
            <a:pPr marL="341313" indent="-339725">
              <a:lnSpc>
                <a:spcPct val="90000"/>
              </a:lnSpc>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89089" name="Text Box 1"/>
          <p:cNvSpPr txBox="1">
            <a:spLocks noChangeArrowheads="1"/>
          </p:cNvSpPr>
          <p:nvPr/>
        </p:nvSpPr>
        <p:spPr bwMode="auto">
          <a:xfrm>
            <a:off x="228600" y="609600"/>
            <a:ext cx="8915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CONGENITAL ABSENCE OF THE VASA AND SEMINAL VESICLES</a:t>
            </a:r>
          </a:p>
        </p:txBody>
      </p:sp>
      <p:sp>
        <p:nvSpPr>
          <p:cNvPr id="89090"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lgn="just">
              <a:spcBef>
                <a:spcPts val="9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600">
                <a:solidFill>
                  <a:srgbClr val="000000"/>
                </a:solidFill>
              </a:rPr>
              <a:t> 2% of infertile men.</a:t>
            </a:r>
          </a:p>
          <a:p>
            <a:pPr marL="339725" indent="-339725" algn="just">
              <a:spcBef>
                <a:spcPts val="9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600">
                <a:solidFill>
                  <a:srgbClr val="000000"/>
                </a:solidFill>
              </a:rPr>
              <a:t> </a:t>
            </a:r>
            <a:r>
              <a:rPr lang="en-US" sz="3200">
                <a:solidFill>
                  <a:srgbClr val="000000"/>
                </a:solidFill>
              </a:rPr>
              <a:t>Low ejaculate volume and azoospermia. </a:t>
            </a:r>
            <a:r>
              <a:rPr lang="en-US" sz="3600">
                <a:solidFill>
                  <a:srgbClr val="000000"/>
                </a:solidFill>
              </a:rPr>
              <a:t> </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 60% of CBAVD males - cystic fibrosis mutation, testing the female is critical when the male is a carrier.</a:t>
            </a:r>
          </a:p>
          <a:p>
            <a:pPr marL="339725" indent="-339725" algn="just">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Both partners carriers- preimplantation genetic study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0" y="609600"/>
            <a:ext cx="91440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IMMOTILE CILIA SYNDROME</a:t>
            </a:r>
          </a:p>
        </p:txBody>
      </p:sp>
      <p:sp>
        <p:nvSpPr>
          <p:cNvPr id="90114" name="Text Box 2"/>
          <p:cNvSpPr txBox="1">
            <a:spLocks noChangeArrowheads="1"/>
          </p:cNvSpPr>
          <p:nvPr/>
        </p:nvSpPr>
        <p:spPr bwMode="auto">
          <a:xfrm>
            <a:off x="0" y="1981200"/>
            <a:ext cx="9144000" cy="4114800"/>
          </a:xfrm>
          <a:prstGeom prst="rect">
            <a:avLst/>
          </a:prstGeom>
          <a:noFill/>
          <a:ln w="9525" cap="flat">
            <a:noFill/>
            <a:round/>
            <a:headEnd/>
            <a:tailEnd/>
          </a:ln>
          <a:effectLst/>
        </p:spPr>
        <p:txBody>
          <a:bodyPr/>
          <a:lstStyle/>
          <a:p>
            <a:pPr marL="339725" indent="-339725" algn="just">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Infertility with recurrent respiratory infections </a:t>
            </a:r>
          </a:p>
          <a:p>
            <a:pPr marL="339725" indent="-339725" algn="just">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Kartagener's syndrome---- </a:t>
            </a:r>
          </a:p>
          <a:p>
            <a:pPr marL="739775" lvl="1" indent="-282575" algn="just">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Absent dynein arms</a:t>
            </a:r>
          </a:p>
          <a:p>
            <a:pPr marL="739775" lvl="1" indent="-282575" algn="just">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Short or absent spokes with no central sheath </a:t>
            </a:r>
          </a:p>
          <a:p>
            <a:pPr marL="739775" lvl="1" indent="-282575" algn="just">
              <a:lnSpc>
                <a:spcPct val="90000"/>
              </a:lnSpc>
              <a:spcBef>
                <a:spcPts val="5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000">
                <a:solidFill>
                  <a:srgbClr val="000000"/>
                </a:solidFill>
              </a:rPr>
              <a:t>Missing central microtubules</a:t>
            </a:r>
          </a:p>
          <a:p>
            <a:pPr marL="339725" indent="-339725">
              <a:lnSpc>
                <a:spcPct val="90000"/>
              </a:lnSpc>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Young's Syndrome----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Ultrastructure of the cilia is normal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Epididymis obstructed – inspissated material</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Azoospermia</a:t>
            </a:r>
          </a:p>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Deficiency of the protein carboxylmethylase in the tail of the sperm.---Affects motility</a:t>
            </a:r>
          </a:p>
          <a:p>
            <a:pPr marL="741363" lvl="1" indent="-282575">
              <a:lnSpc>
                <a:spcPct val="90000"/>
              </a:lnSpc>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113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808000"/>
                </a:solidFill>
              </a:rPr>
              <a:t>ANDROGEN RESISTANCE</a:t>
            </a:r>
          </a:p>
        </p:txBody>
      </p:sp>
      <p:sp>
        <p:nvSpPr>
          <p:cNvPr id="91138" name="Text Box 2"/>
          <p:cNvSpPr txBox="1">
            <a:spLocks noChangeArrowheads="1"/>
          </p:cNvSpPr>
          <p:nvPr/>
        </p:nvSpPr>
        <p:spPr bwMode="auto">
          <a:xfrm>
            <a:off x="304800" y="1981200"/>
            <a:ext cx="84582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Under masculinization and infertility  </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Normal external genitalia</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Abnormal androgen receptors in a culture of genital skin fiberblasts</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Elevated testosterone and LH levels</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No treatment for their infertility</a:t>
            </a: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a:p>
            <a:pPr marL="341313" indent="-339725">
              <a:spcBef>
                <a:spcPts val="8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152400" y="381000"/>
            <a:ext cx="86868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ROLE OF TESTICULAR BIOPSY</a:t>
            </a:r>
          </a:p>
        </p:txBody>
      </p:sp>
      <p:sp>
        <p:nvSpPr>
          <p:cNvPr id="92162" name="Text Box 2"/>
          <p:cNvSpPr txBox="1">
            <a:spLocks noChangeArrowheads="1"/>
          </p:cNvSpPr>
          <p:nvPr/>
        </p:nvSpPr>
        <p:spPr bwMode="auto">
          <a:xfrm>
            <a:off x="228600" y="1828800"/>
            <a:ext cx="8686800" cy="4114800"/>
          </a:xfrm>
          <a:prstGeom prst="rect">
            <a:avLst/>
          </a:prstGeom>
          <a:noFill/>
          <a:ln w="9525" cap="flat">
            <a:noFill/>
            <a:round/>
            <a:headEnd/>
            <a:tailEnd/>
          </a:ln>
          <a:effectLst/>
        </p:spPr>
        <p:txBody>
          <a:bodyPr/>
          <a:lstStyle/>
          <a:p>
            <a:pPr marL="339725" indent="-33972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Size normal, FSH/LH normal-OBSTRUCTIVE PATHOLOGY. </a:t>
            </a:r>
          </a:p>
          <a:p>
            <a:pPr marL="339725" indent="-33972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Size small,FSH/LH raised- TESTICULAR ATROPHY</a:t>
            </a:r>
          </a:p>
          <a:p>
            <a:pPr marL="339725" indent="-33972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Blood testes barrier</a:t>
            </a:r>
          </a:p>
          <a:p>
            <a:pPr marL="339725" indent="-33972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Bouin's or Zenker's solution. Formalin should be avoided as it distorts the testicular architecture.</a:t>
            </a:r>
          </a:p>
          <a:p>
            <a:pPr marL="339725" indent="-33972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INDICATION OF BIOPSY</a:t>
            </a:r>
          </a:p>
          <a:p>
            <a:pPr marL="739775" lvl="1" indent="-28257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Malignancy/tuberculosis/syphilitic gumma</a:t>
            </a:r>
          </a:p>
          <a:p>
            <a:pPr marL="739775" lvl="1" indent="-282575">
              <a:lnSpc>
                <a:spcPct val="90000"/>
              </a:lnSpc>
              <a:spcBef>
                <a:spcPts val="65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600">
                <a:solidFill>
                  <a:srgbClr val="000000"/>
                </a:solidFill>
              </a:rPr>
              <a:t>Azoospermia and severe oligospermia with normal FSH levels</a:t>
            </a:r>
          </a:p>
          <a:p>
            <a:pPr marL="341313" indent="-339725">
              <a:lnSpc>
                <a:spcPct val="90000"/>
              </a:lnSpc>
              <a:spcBef>
                <a:spcPts val="65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6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3185"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9318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420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pic>
        <p:nvPicPr>
          <p:cNvPr id="94210" name="Picture 2"/>
          <p:cNvPicPr>
            <a:picLocks noChangeAspect="1" noChangeArrowheads="1"/>
          </p:cNvPicPr>
          <p:nvPr/>
        </p:nvPicPr>
        <p:blipFill>
          <a:blip r:embed="rId3"/>
          <a:srcRect/>
          <a:stretch>
            <a:fillRect/>
          </a:stretch>
        </p:blipFill>
        <p:spPr bwMode="auto">
          <a:xfrm>
            <a:off x="0" y="0"/>
            <a:ext cx="9372600" cy="6858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5233" name="Text Box 1"/>
          <p:cNvSpPr txBox="1">
            <a:spLocks noChangeArrowheads="1"/>
          </p:cNvSpPr>
          <p:nvPr/>
        </p:nvSpPr>
        <p:spPr bwMode="auto">
          <a:xfrm>
            <a:off x="152400" y="304800"/>
            <a:ext cx="8991600" cy="8382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SERTOLI-CELL-ONLY SYNDROME</a:t>
            </a:r>
          </a:p>
        </p:txBody>
      </p:sp>
      <p:sp>
        <p:nvSpPr>
          <p:cNvPr id="95234" name="Text Box 2"/>
          <p:cNvSpPr txBox="1">
            <a:spLocks noChangeArrowheads="1"/>
          </p:cNvSpPr>
          <p:nvPr/>
        </p:nvSpPr>
        <p:spPr bwMode="auto">
          <a:xfrm>
            <a:off x="685800" y="1447800"/>
            <a:ext cx="7772400" cy="5029200"/>
          </a:xfrm>
          <a:prstGeom prst="rect">
            <a:avLst/>
          </a:prstGeom>
          <a:noFill/>
          <a:ln w="9525" cap="flat">
            <a:noFill/>
            <a:round/>
            <a:headEnd/>
            <a:tailEnd/>
          </a:ln>
          <a:effectLst/>
        </p:spPr>
        <p:txBody>
          <a:bodyPr/>
          <a:lstStyle/>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CAUSE</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Congenital absence of the germ cells</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Genetic defects</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 Androgen resistance. </a:t>
            </a:r>
          </a:p>
          <a:p>
            <a:pPr marL="339725" indent="-33972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CLINICAL FEATURES</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Testicular biopsy - complete absence of germinal elements </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Azoospermia in association with normal virilization</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Testes of normal consistency but slightly smaller in size, no gynecomastia</a:t>
            </a:r>
          </a:p>
          <a:p>
            <a:pPr marL="739775" lvl="1" indent="-282575">
              <a:lnSpc>
                <a:spcPct val="90000"/>
              </a:lnSpc>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Normal Testosterone and LH levels , elevated FSH levels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96257" name="Text Box 1"/>
          <p:cNvSpPr txBox="1">
            <a:spLocks noChangeArrowheads="1"/>
          </p:cNvSpPr>
          <p:nvPr/>
        </p:nvSpPr>
        <p:spPr bwMode="auto">
          <a:xfrm>
            <a:off x="228600" y="228600"/>
            <a:ext cx="8763000" cy="9906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808000"/>
                </a:solidFill>
              </a:rPr>
              <a:t>SERTOLI-CELL-ONLY SYNDROME</a:t>
            </a:r>
          </a:p>
        </p:txBody>
      </p:sp>
      <p:sp>
        <p:nvSpPr>
          <p:cNvPr id="96258" name="Text Box 2"/>
          <p:cNvSpPr txBox="1">
            <a:spLocks noChangeArrowheads="1"/>
          </p:cNvSpPr>
          <p:nvPr/>
        </p:nvSpPr>
        <p:spPr bwMode="auto">
          <a:xfrm>
            <a:off x="685800" y="1524000"/>
            <a:ext cx="7772400" cy="45720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D/D :</a:t>
            </a:r>
          </a:p>
          <a:p>
            <a:pPr marL="739775" lvl="1" indent="-28257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Mumps, cryptorchidism or radiation/toxin damage</a:t>
            </a:r>
          </a:p>
          <a:p>
            <a:pPr lvl="2">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Seminiferous tubules may also contain only Sertoli cells,</a:t>
            </a:r>
          </a:p>
          <a:p>
            <a:pPr lvl="2">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Testes are small</a:t>
            </a:r>
          </a:p>
          <a:p>
            <a:pPr lvl="2">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Histologic pattern - not as uniform. </a:t>
            </a:r>
          </a:p>
          <a:p>
            <a:pPr lvl="2">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Severe sclerosis and hyalinization as prominent features. </a:t>
            </a: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No treatment for their infertility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CAUTION</a:t>
            </a:r>
          </a:p>
        </p:txBody>
      </p:sp>
      <p:sp>
        <p:nvSpPr>
          <p:cNvPr id="1433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Laboratory analysis does not predict fertility </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Pregnancy is the only irrefutable proof of the sperm's capability to fertilize. </a:t>
            </a:r>
          </a:p>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srcRect/>
          <a:stretch>
            <a:fillRect/>
          </a:stretch>
        </p:blipFill>
        <p:spPr bwMode="auto">
          <a:xfrm>
            <a:off x="228600" y="2076450"/>
            <a:ext cx="4281488" cy="3257550"/>
          </a:xfrm>
          <a:prstGeom prst="rect">
            <a:avLst/>
          </a:prstGeom>
          <a:noFill/>
          <a:ln w="9525" cap="flat">
            <a:noFill/>
            <a:round/>
            <a:headEnd/>
            <a:tailEnd/>
          </a:ln>
          <a:effectLst>
            <a:outerShdw algn="ctr" rotWithShape="0">
              <a:srgbClr val="000000">
                <a:alpha val="70016"/>
              </a:srgbClr>
            </a:outerShdw>
          </a:effectLst>
        </p:spPr>
      </p:pic>
      <p:pic>
        <p:nvPicPr>
          <p:cNvPr id="97282" name="Picture 2"/>
          <p:cNvPicPr>
            <a:picLocks noChangeAspect="1" noChangeArrowheads="1"/>
          </p:cNvPicPr>
          <p:nvPr/>
        </p:nvPicPr>
        <p:blipFill>
          <a:blip r:embed="rId4"/>
          <a:srcRect/>
          <a:stretch>
            <a:fillRect/>
          </a:stretch>
        </p:blipFill>
        <p:spPr bwMode="auto">
          <a:xfrm>
            <a:off x="4648200" y="2071688"/>
            <a:ext cx="4267200" cy="3262312"/>
          </a:xfrm>
          <a:prstGeom prst="rect">
            <a:avLst/>
          </a:prstGeom>
          <a:noFill/>
          <a:ln w="9525" cap="flat">
            <a:noFill/>
            <a:round/>
            <a:headEnd/>
            <a:tailEnd/>
          </a:ln>
          <a:effectLst>
            <a:outerShdw algn="ctr" rotWithShape="0">
              <a:srgbClr val="000000">
                <a:alpha val="70016"/>
              </a:srgbClr>
            </a:outerShdw>
          </a:effectLst>
        </p:spPr>
      </p:pic>
      <p:sp>
        <p:nvSpPr>
          <p:cNvPr id="97283" name="Rectangle 3"/>
          <p:cNvSpPr>
            <a:spLocks noChangeArrowheads="1"/>
          </p:cNvSpPr>
          <p:nvPr/>
        </p:nvSpPr>
        <p:spPr bwMode="auto">
          <a:xfrm>
            <a:off x="0" y="152400"/>
            <a:ext cx="9144000" cy="1619250"/>
          </a:xfrm>
          <a:prstGeom prst="rect">
            <a:avLst/>
          </a:prstGeom>
          <a:solidFill>
            <a:srgbClr val="FFFFCC"/>
          </a:solidFill>
          <a:ln w="25560" cap="sq">
            <a:solidFill>
              <a:srgbClr val="000000"/>
            </a:solidFill>
            <a:miter lim="800000"/>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rPr>
              <a:t>Photomicrographs of fine needle aspiration cytology (FNAC) slides in persons with normal spermatogenesis (A) and in patients with maturation arrest (B). Representative cells at different stages of spermatogenesis are indicated by numericals in both A and B. 1- Spermatogonia; 2-Spermatocyte; 3-Spermatid and </a:t>
            </a:r>
            <a:r>
              <a:rPr lang="en-US" sz="2000" b="1">
                <a:solidFill>
                  <a:srgbClr val="000000"/>
                </a:solidFill>
              </a:rPr>
              <a:t>4-Spermatozoa. In (B) note the absence of spermatozoa. </a:t>
            </a:r>
            <a:r>
              <a:rPr lang="en-US" sz="2000">
                <a:solidFill>
                  <a:srgbClr val="000000"/>
                </a:solidFill>
              </a:rPr>
              <a:t>Horizontal bar= 25 μ .</a:t>
            </a:r>
          </a:p>
        </p:txBody>
      </p:sp>
      <p:sp>
        <p:nvSpPr>
          <p:cNvPr id="97284" name="Oval 4"/>
          <p:cNvSpPr>
            <a:spLocks noChangeArrowheads="1"/>
          </p:cNvSpPr>
          <p:nvPr/>
        </p:nvSpPr>
        <p:spPr bwMode="auto">
          <a:xfrm>
            <a:off x="1066800" y="2514600"/>
            <a:ext cx="762000" cy="762000"/>
          </a:xfrm>
          <a:prstGeom prst="ellipse">
            <a:avLst/>
          </a:prstGeom>
          <a:noFill/>
          <a:ln w="76320" cap="sq">
            <a:solidFill>
              <a:srgbClr val="000000"/>
            </a:solidFill>
            <a:miter lim="800000"/>
            <a:headEnd/>
            <a:tailEnd/>
          </a:ln>
          <a:effectLst/>
        </p:spPr>
        <p:txBody>
          <a:bodyPr wrap="none" anchor="ctr"/>
          <a:lstStyle/>
          <a:p>
            <a:endParaRPr lang="en-IN"/>
          </a:p>
        </p:txBody>
      </p:sp>
      <p:sp>
        <p:nvSpPr>
          <p:cNvPr id="97285" name="Oval 5"/>
          <p:cNvSpPr>
            <a:spLocks noChangeArrowheads="1"/>
          </p:cNvSpPr>
          <p:nvPr/>
        </p:nvSpPr>
        <p:spPr bwMode="auto">
          <a:xfrm>
            <a:off x="4876800" y="2819400"/>
            <a:ext cx="838200" cy="685800"/>
          </a:xfrm>
          <a:prstGeom prst="ellipse">
            <a:avLst/>
          </a:prstGeom>
          <a:noFill/>
          <a:ln w="76320" cap="sq">
            <a:solidFill>
              <a:srgbClr val="000000"/>
            </a:solidFill>
            <a:miter lim="800000"/>
            <a:headEnd/>
            <a:tailEnd/>
          </a:ln>
          <a:effectLst/>
        </p:spPr>
        <p:txBody>
          <a:bodyPr wrap="none" anchor="ctr"/>
          <a:lstStyle/>
          <a:p>
            <a:endParaRPr lang="en-IN"/>
          </a:p>
        </p:txBody>
      </p:sp>
      <p:sp>
        <p:nvSpPr>
          <p:cNvPr id="97286" name="Oval 6"/>
          <p:cNvSpPr>
            <a:spLocks noChangeArrowheads="1"/>
          </p:cNvSpPr>
          <p:nvPr/>
        </p:nvSpPr>
        <p:spPr bwMode="auto">
          <a:xfrm>
            <a:off x="2667000" y="3048000"/>
            <a:ext cx="762000" cy="658813"/>
          </a:xfrm>
          <a:prstGeom prst="ellipse">
            <a:avLst/>
          </a:prstGeom>
          <a:noFill/>
          <a:ln w="76320" cap="sq">
            <a:solidFill>
              <a:srgbClr val="800000"/>
            </a:solidFill>
            <a:miter lim="800000"/>
            <a:headEnd/>
            <a:tailEnd/>
          </a:ln>
          <a:effectLst/>
        </p:spPr>
        <p:txBody>
          <a:bodyPr wrap="none" anchor="ctr"/>
          <a:lstStyle/>
          <a:p>
            <a:endParaRPr lang="en-IN"/>
          </a:p>
        </p:txBody>
      </p:sp>
      <p:sp>
        <p:nvSpPr>
          <p:cNvPr id="97287" name="Oval 7"/>
          <p:cNvSpPr>
            <a:spLocks noChangeArrowheads="1"/>
          </p:cNvSpPr>
          <p:nvPr/>
        </p:nvSpPr>
        <p:spPr bwMode="auto">
          <a:xfrm>
            <a:off x="5638800" y="2251075"/>
            <a:ext cx="838200" cy="720725"/>
          </a:xfrm>
          <a:prstGeom prst="ellipse">
            <a:avLst/>
          </a:prstGeom>
          <a:noFill/>
          <a:ln w="76320" cap="sq">
            <a:solidFill>
              <a:srgbClr val="800000"/>
            </a:solidFill>
            <a:miter lim="800000"/>
            <a:headEnd/>
            <a:tailEnd/>
          </a:ln>
          <a:effectLst/>
        </p:spPr>
        <p:txBody>
          <a:bodyPr wrap="none" anchor="ctr"/>
          <a:lstStyle/>
          <a:p>
            <a:endParaRPr lang="en-IN"/>
          </a:p>
        </p:txBody>
      </p:sp>
      <p:sp>
        <p:nvSpPr>
          <p:cNvPr id="97288" name="Oval 8"/>
          <p:cNvSpPr>
            <a:spLocks noChangeArrowheads="1"/>
          </p:cNvSpPr>
          <p:nvPr/>
        </p:nvSpPr>
        <p:spPr bwMode="auto">
          <a:xfrm>
            <a:off x="2895600" y="2133600"/>
            <a:ext cx="582613" cy="366713"/>
          </a:xfrm>
          <a:prstGeom prst="ellipse">
            <a:avLst/>
          </a:prstGeom>
          <a:noFill/>
          <a:ln w="76320" cap="sq">
            <a:solidFill>
              <a:srgbClr val="FFFFE2"/>
            </a:solidFill>
            <a:miter lim="800000"/>
            <a:headEnd/>
            <a:tailEnd/>
          </a:ln>
          <a:effectLst/>
        </p:spPr>
        <p:txBody>
          <a:bodyPr wrap="none" anchor="ctr"/>
          <a:lstStyle/>
          <a:p>
            <a:endParaRPr lang="en-IN"/>
          </a:p>
        </p:txBody>
      </p:sp>
      <p:sp>
        <p:nvSpPr>
          <p:cNvPr id="97289" name="Oval 9"/>
          <p:cNvSpPr>
            <a:spLocks noChangeArrowheads="1"/>
          </p:cNvSpPr>
          <p:nvPr/>
        </p:nvSpPr>
        <p:spPr bwMode="auto">
          <a:xfrm>
            <a:off x="7162800" y="4495800"/>
            <a:ext cx="609600" cy="609600"/>
          </a:xfrm>
          <a:prstGeom prst="ellipse">
            <a:avLst/>
          </a:prstGeom>
          <a:noFill/>
          <a:ln w="76320" cap="sq">
            <a:solidFill>
              <a:srgbClr val="FFFFE2"/>
            </a:solidFill>
            <a:miter lim="800000"/>
            <a:headEnd/>
            <a:tailEnd/>
          </a:ln>
          <a:effectLst/>
        </p:spPr>
        <p:txBody>
          <a:bodyPr wrap="none" anchor="ctr"/>
          <a:lstStyle/>
          <a:p>
            <a:endParaRPr lang="en-IN"/>
          </a:p>
        </p:txBody>
      </p:sp>
      <p:sp>
        <p:nvSpPr>
          <p:cNvPr id="97290" name="Oval 10"/>
          <p:cNvSpPr>
            <a:spLocks noChangeArrowheads="1"/>
          </p:cNvSpPr>
          <p:nvPr/>
        </p:nvSpPr>
        <p:spPr bwMode="auto">
          <a:xfrm>
            <a:off x="3581400" y="2590800"/>
            <a:ext cx="609600" cy="838200"/>
          </a:xfrm>
          <a:prstGeom prst="ellipse">
            <a:avLst/>
          </a:prstGeom>
          <a:noFill/>
          <a:ln w="76320" cap="sq">
            <a:solidFill>
              <a:srgbClr val="730000"/>
            </a:solidFill>
            <a:miter lim="800000"/>
            <a:headEnd/>
            <a:tailEnd/>
          </a:ln>
          <a:effectLst/>
        </p:spPr>
        <p:txBody>
          <a:bodyPr wrap="none" anchor="ctr"/>
          <a:lstStyle/>
          <a:p>
            <a:endParaRPr lang="en-IN"/>
          </a:p>
        </p:txBody>
      </p:sp>
      <p:sp>
        <p:nvSpPr>
          <p:cNvPr id="97291" name="Oval 11"/>
          <p:cNvSpPr>
            <a:spLocks noChangeArrowheads="1"/>
          </p:cNvSpPr>
          <p:nvPr/>
        </p:nvSpPr>
        <p:spPr bwMode="auto">
          <a:xfrm>
            <a:off x="5029200" y="4343400"/>
            <a:ext cx="533400" cy="609600"/>
          </a:xfrm>
          <a:prstGeom prst="ellipse">
            <a:avLst/>
          </a:prstGeom>
          <a:noFill/>
          <a:ln w="76320" cap="sq">
            <a:solidFill>
              <a:srgbClr val="73000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98305" name="Rectangle 1"/>
          <p:cNvSpPr>
            <a:spLocks noChangeArrowheads="1"/>
          </p:cNvSpPr>
          <p:nvPr/>
        </p:nvSpPr>
        <p:spPr bwMode="auto">
          <a:xfrm>
            <a:off x="228600" y="1055688"/>
            <a:ext cx="8686800" cy="3657600"/>
          </a:xfrm>
          <a:prstGeom prst="rect">
            <a:avLst/>
          </a:prstGeom>
          <a:noFill/>
          <a:ln w="9525" cap="flat">
            <a:noFill/>
            <a:round/>
            <a:headEnd/>
            <a:tailEnd/>
          </a:ln>
          <a:effectLst/>
        </p:spPr>
        <p:txBody>
          <a:bodyPr lIns="90000" tIns="46800" rIns="90000" bIns="46800">
            <a:spAutoFit/>
          </a:bodyPr>
          <a:lstStyle/>
          <a:p>
            <a:pPr marL="609600" indent="-606425">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r>
              <a:rPr lang="en-US" sz="3600" b="1" u="sng">
                <a:solidFill>
                  <a:srgbClr val="000000"/>
                </a:solidFill>
              </a:rPr>
              <a:t>Vasography</a:t>
            </a:r>
          </a:p>
          <a:p>
            <a:pPr marL="609600" indent="-606425">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endParaRPr lang="en-US" b="1" u="sng">
              <a:solidFill>
                <a:srgbClr val="000000"/>
              </a:solidFill>
            </a:endParaRPr>
          </a:p>
          <a:p>
            <a:pPr marL="609600" indent="-606425" algn="just">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r>
              <a:rPr lang="en-US">
                <a:solidFill>
                  <a:srgbClr val="000000"/>
                </a:solidFill>
              </a:rPr>
              <a:t>Invasive technique requires exploration of vas in scrotum.</a:t>
            </a:r>
          </a:p>
          <a:p>
            <a:pPr marL="609600" indent="-606425" algn="just">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endParaRPr lang="en-US">
              <a:solidFill>
                <a:srgbClr val="000000"/>
              </a:solidFill>
            </a:endParaRPr>
          </a:p>
          <a:p>
            <a:pPr marL="609600" indent="-606425" algn="just">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r>
              <a:rPr lang="en-US">
                <a:solidFill>
                  <a:srgbClr val="000000"/>
                </a:solidFill>
              </a:rPr>
              <a:t>Mainly indicated in men with azoospermia with testicular biopsy showing normal spermatogenesis.</a:t>
            </a:r>
          </a:p>
          <a:p>
            <a:pPr marL="609600" indent="-606425" algn="just">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endParaRPr lang="en-US">
              <a:solidFill>
                <a:srgbClr val="000000"/>
              </a:solidFill>
            </a:endParaRPr>
          </a:p>
          <a:p>
            <a:pPr marL="609600" indent="-606425" algn="just">
              <a:lnSpc>
                <a:spcPct val="90000"/>
              </a:lnSpc>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r>
              <a:rPr lang="en-US">
                <a:solidFill>
                  <a:srgbClr val="000000"/>
                </a:solidFill>
              </a:rPr>
              <a:t>CDU has now replaced it as the primary imaging technique for imaging distal ductal system.</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rgbClr val="FFFFCC"/>
        </a:solidFill>
        <a:effectLst/>
      </p:bgPr>
    </p:bg>
    <p:spTree>
      <p:nvGrpSpPr>
        <p:cNvPr id="1" name=""/>
        <p:cNvGrpSpPr/>
        <p:nvPr/>
      </p:nvGrpSpPr>
      <p:grpSpPr>
        <a:xfrm>
          <a:off x="0" y="0"/>
          <a:ext cx="0" cy="0"/>
          <a:chOff x="0" y="0"/>
          <a:chExt cx="0" cy="0"/>
        </a:xfrm>
      </p:grpSpPr>
      <p:sp>
        <p:nvSpPr>
          <p:cNvPr id="99329" name="Text Box 1"/>
          <p:cNvSpPr txBox="1">
            <a:spLocks noChangeArrowheads="1"/>
          </p:cNvSpPr>
          <p:nvPr/>
        </p:nvSpPr>
        <p:spPr bwMode="auto">
          <a:xfrm>
            <a:off x="0" y="1600200"/>
            <a:ext cx="8229600" cy="2185988"/>
          </a:xfrm>
          <a:prstGeom prst="rect">
            <a:avLst/>
          </a:prstGeom>
          <a:noFill/>
          <a:ln w="9525" cap="flat">
            <a:noFill/>
            <a:round/>
            <a:headEnd/>
            <a:tailEnd/>
          </a:ln>
          <a:effectLst/>
        </p:spPr>
        <p:txBody>
          <a:bodyPr/>
          <a:lstStyle/>
          <a:p>
            <a:pPr marL="609600" indent="-606425">
              <a:spcBef>
                <a:spcPts val="800"/>
              </a:spcBef>
              <a:buClrTx/>
              <a:buFontTx/>
              <a:buNone/>
              <a:tabLst>
                <a:tab pos="609600" algn="l"/>
                <a:tab pos="1057275" algn="l"/>
                <a:tab pos="1506538" algn="l"/>
                <a:tab pos="1955800" algn="l"/>
                <a:tab pos="2405063" algn="l"/>
                <a:tab pos="2854325" algn="l"/>
                <a:tab pos="3303588" algn="l"/>
                <a:tab pos="3752850" algn="l"/>
                <a:tab pos="4202113" algn="l"/>
                <a:tab pos="4651375" algn="l"/>
                <a:tab pos="5100638" algn="l"/>
                <a:tab pos="5549900" algn="l"/>
                <a:tab pos="5999163" algn="l"/>
                <a:tab pos="6448425" algn="l"/>
                <a:tab pos="6897688" algn="l"/>
                <a:tab pos="7346950" algn="l"/>
                <a:tab pos="7796213" algn="l"/>
                <a:tab pos="8245475" algn="l"/>
                <a:tab pos="8694738" algn="l"/>
                <a:tab pos="9144000" algn="l"/>
                <a:tab pos="9593263" algn="l"/>
              </a:tabLst>
            </a:pPr>
            <a:r>
              <a:rPr lang="en-US" sz="3200">
                <a:solidFill>
                  <a:srgbClr val="000000"/>
                </a:solidFill>
              </a:rPr>
              <a:t> </a:t>
            </a:r>
          </a:p>
        </p:txBody>
      </p:sp>
      <p:sp>
        <p:nvSpPr>
          <p:cNvPr id="99330" name="Text Box 2"/>
          <p:cNvSpPr txBox="1">
            <a:spLocks noChangeArrowheads="1"/>
          </p:cNvSpPr>
          <p:nvPr/>
        </p:nvSpPr>
        <p:spPr bwMode="auto">
          <a:xfrm>
            <a:off x="0" y="4137025"/>
            <a:ext cx="8229600" cy="2187575"/>
          </a:xfrm>
          <a:prstGeom prst="rect">
            <a:avLst/>
          </a:prstGeom>
          <a:noFill/>
          <a:ln w="9525" cap="flat">
            <a:noFill/>
            <a:round/>
            <a:headEnd/>
            <a:tailEnd/>
          </a:ln>
          <a:effectLst/>
        </p:spPr>
        <p:txBody>
          <a:bodyPr/>
          <a:lstStyle/>
          <a:p>
            <a:pPr marL="342900" indent="-339725">
              <a:spcBef>
                <a:spcPts val="45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2000">
                <a:solidFill>
                  <a:srgbClr val="000000"/>
                </a:solidFill>
              </a:rPr>
              <a:t>    </a:t>
            </a:r>
            <a:r>
              <a:rPr lang="en-US" sz="1800">
                <a:solidFill>
                  <a:srgbClr val="000000"/>
                </a:solidFill>
              </a:rPr>
              <a:t>Endorectal seminal vasography (or vesiculography) in 42-year-old man with infertility. This study shows periprostatic structure &amp; dilated ejaculatory duct (</a:t>
            </a:r>
            <a:r>
              <a:rPr lang="en-US" sz="1800" i="1">
                <a:solidFill>
                  <a:srgbClr val="000000"/>
                </a:solidFill>
              </a:rPr>
              <a:t>arrow</a:t>
            </a:r>
            <a:r>
              <a:rPr lang="en-US" sz="1800">
                <a:solidFill>
                  <a:srgbClr val="000000"/>
                </a:solidFill>
              </a:rPr>
              <a:t>) upstream from obstruction of entrance of ejaculatory duct into prostatic urethra. Injection of contrast material under endorectal sonographic guidance both opacifies dilated obstructed duct and confirms that it is obstructed, because contrast material does not pass into prostatic urethra.</a:t>
            </a:r>
          </a:p>
        </p:txBody>
      </p:sp>
      <p:pic>
        <p:nvPicPr>
          <p:cNvPr id="99331" name="Picture 3"/>
          <p:cNvPicPr>
            <a:picLocks noChangeAspect="1" noChangeArrowheads="1"/>
          </p:cNvPicPr>
          <p:nvPr/>
        </p:nvPicPr>
        <p:blipFill>
          <a:blip r:embed="rId3"/>
          <a:srcRect/>
          <a:stretch>
            <a:fillRect/>
          </a:stretch>
        </p:blipFill>
        <p:spPr bwMode="auto">
          <a:xfrm>
            <a:off x="1905000" y="222250"/>
            <a:ext cx="5237163" cy="3892550"/>
          </a:xfrm>
          <a:prstGeom prst="rect">
            <a:avLst/>
          </a:prstGeom>
          <a:noFill/>
          <a:ln w="9525" cap="flat">
            <a:noFill/>
            <a:round/>
            <a:headEnd/>
            <a:tailEnd/>
          </a:ln>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wrap="none" anchor="ctr"/>
          <a:lstStyle/>
          <a:p>
            <a:endParaRPr lang="en-IN"/>
          </a:p>
        </p:txBody>
      </p:sp>
      <p:sp>
        <p:nvSpPr>
          <p:cNvPr id="100354"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Unfortunately, at least 25-40% of infertile men have idiopathic infertility for which no cause can be identified. </a:t>
            </a:r>
          </a:p>
          <a:p>
            <a:pPr marL="339725" indent="-339725">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a:solidFill>
                  <a:srgbClr val="000000"/>
                </a:solidFill>
              </a:rPr>
              <a:t>More known causes will be discovered hopefully as knowledge of male reproductive physiology expands</a:t>
            </a:r>
            <a:r>
              <a:rPr lang="en-US" sz="2400">
                <a:solidFill>
                  <a:srgbClr val="000000"/>
                </a:solidFill>
              </a:rPr>
              <a:t>. </a:t>
            </a:r>
          </a:p>
          <a:p>
            <a:pPr marL="341313" indent="-339725">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a:solidFill>
                <a:srgbClr val="000000"/>
              </a:solidFill>
            </a:endParaRPr>
          </a:p>
          <a:p>
            <a:pPr marL="341313" indent="-339725">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808000"/>
                </a:solidFill>
              </a:rPr>
              <a:t>TREATMENT OPTIONS</a:t>
            </a:r>
          </a:p>
        </p:txBody>
      </p:sp>
      <p:sp>
        <p:nvSpPr>
          <p:cNvPr id="10137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Timed intercourse</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IUI- &gt; 10 Million/ml</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IVF-ET – 5-10 Million/ml</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ICSI- &lt; 5 Million/ml</a:t>
            </a:r>
          </a:p>
          <a:p>
            <a:pPr lvl="2">
              <a:spcBef>
                <a:spcPts val="6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a:solidFill>
                  <a:srgbClr val="000000"/>
                </a:solidFill>
              </a:rPr>
              <a:t>Surgically retrieved spermatozoa</a:t>
            </a:r>
          </a:p>
          <a:p>
            <a:pPr marL="339725" indent="-339725">
              <a:spcBef>
                <a:spcPts val="8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3200">
                <a:solidFill>
                  <a:srgbClr val="000000"/>
                </a:solidFill>
              </a:rPr>
              <a:t>Donor insemination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Medical management</a:t>
            </a:r>
          </a:p>
        </p:txBody>
      </p:sp>
      <p:sp>
        <p:nvSpPr>
          <p:cNvPr id="102402"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b="1">
                <a:solidFill>
                  <a:srgbClr val="000000"/>
                </a:solidFill>
              </a:rPr>
              <a:t>Hypogonadotrophic  Hypogonadism</a:t>
            </a:r>
          </a:p>
          <a:p>
            <a:pPr marL="342900" indent="-339725">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sz="2400" b="1">
                <a:solidFill>
                  <a:srgbClr val="FF3300"/>
                </a:solidFill>
              </a:rPr>
              <a:t>      HMG+HCG,Dopamine agonist</a:t>
            </a:r>
          </a:p>
          <a:p>
            <a:pPr marL="342900" indent="-339725">
              <a:spcBef>
                <a:spcPts val="6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sz="2400" b="1">
              <a:solidFill>
                <a:srgbClr val="FF3300"/>
              </a:solidFill>
            </a:endParaRP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b="1">
                <a:solidFill>
                  <a:srgbClr val="000000"/>
                </a:solidFill>
              </a:rPr>
              <a:t>Eugonadotrophic      Hypogonadism</a:t>
            </a:r>
          </a:p>
          <a:p>
            <a:pPr marL="342900"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b="1">
                <a:solidFill>
                  <a:srgbClr val="FF3300"/>
                </a:solidFill>
              </a:rPr>
              <a:t>    Severe oligospermia,low T,Low T/E ratio will benefit from aromatase inhibitor : letrozole</a:t>
            </a:r>
          </a:p>
          <a:p>
            <a:pPr marL="342900"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endParaRPr lang="en-US" b="1">
              <a:solidFill>
                <a:srgbClr val="FF3300"/>
              </a:solidFill>
            </a:endParaRPr>
          </a:p>
          <a:p>
            <a:pPr marL="339725" indent="-339725">
              <a:spcBef>
                <a:spcPts val="700"/>
              </a:spcBef>
              <a:buFont typeface="Times New Roman" pitchFamily="16"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b="1">
                <a:solidFill>
                  <a:srgbClr val="000000"/>
                </a:solidFill>
              </a:rPr>
              <a:t>Hypergonadotrophic  Hypogonadism</a:t>
            </a:r>
          </a:p>
          <a:p>
            <a:pPr marL="342900" indent="-339725">
              <a:spcBef>
                <a:spcPts val="700"/>
              </a:spcBef>
              <a:buClrTx/>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pPr>
            <a:r>
              <a:rPr lang="en-US" b="1">
                <a:solidFill>
                  <a:srgbClr val="000000"/>
                </a:solidFill>
              </a:rPr>
              <a:t>  </a:t>
            </a:r>
            <a:r>
              <a:rPr lang="en-US" b="1">
                <a:solidFill>
                  <a:srgbClr val="FF3300"/>
                </a:solidFill>
              </a:rPr>
              <a:t>Gamete donation,counseling followed by ICSI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152400" y="609600"/>
            <a:ext cx="89916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Medical management</a:t>
            </a:r>
          </a:p>
        </p:txBody>
      </p:sp>
      <p:sp>
        <p:nvSpPr>
          <p:cNvPr id="103426"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a:solidFill>
                <a:srgbClr val="000000"/>
              </a:solidFill>
            </a:endParaRPr>
          </a:p>
          <a:p>
            <a:pPr marL="342900" indent="-339725">
              <a:spcBef>
                <a:spcPts val="6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FFFF00"/>
                </a:solidFill>
              </a:rPr>
              <a:t>      </a:t>
            </a:r>
            <a:r>
              <a:rPr lang="en-US" sz="2400" b="1">
                <a:solidFill>
                  <a:srgbClr val="000000"/>
                </a:solidFill>
              </a:rPr>
              <a:t>INFECTION /LEUCOCYTOSPERMIA MALE ACCESSORY GLAND INFECTION </a:t>
            </a:r>
          </a:p>
          <a:p>
            <a:pPr marL="342900" indent="-339725">
              <a:spcBef>
                <a:spcPts val="6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2400" b="1">
              <a:solidFill>
                <a:srgbClr val="FFFF00"/>
              </a:solidFill>
            </a:endParaRPr>
          </a:p>
          <a:p>
            <a:pPr marL="342900"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a:solidFill>
                  <a:srgbClr val="000000"/>
                </a:solidFill>
              </a:rPr>
              <a:t>    </a:t>
            </a:r>
            <a:r>
              <a:rPr lang="en-US" b="1">
                <a:solidFill>
                  <a:srgbClr val="000000"/>
                </a:solidFill>
              </a:rPr>
              <a:t>Individuals with symptomatic or documented genitourinary tract infection should be treated with the appropriate antibiotics. </a:t>
            </a:r>
          </a:p>
          <a:p>
            <a:pPr marL="342900" indent="-339725">
              <a:spcBef>
                <a:spcPts val="7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b="1">
                <a:solidFill>
                  <a:srgbClr val="000000"/>
                </a:solidFill>
              </a:rPr>
              <a:t>Doxycycline is often the first drug of choice.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Medical management</a:t>
            </a:r>
          </a:p>
        </p:txBody>
      </p:sp>
      <p:sp>
        <p:nvSpPr>
          <p:cNvPr id="104450"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1313" indent="-339725">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b="1">
              <a:solidFill>
                <a:srgbClr val="000000"/>
              </a:solidFill>
            </a:endParaRPr>
          </a:p>
          <a:p>
            <a:pPr marL="342900" indent="-339725" algn="ctr">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FFFF00"/>
                </a:solidFill>
              </a:rPr>
              <a:t>    </a:t>
            </a:r>
            <a:r>
              <a:rPr lang="en-US" sz="3200" b="1">
                <a:solidFill>
                  <a:srgbClr val="000000"/>
                </a:solidFill>
              </a:rPr>
              <a:t>RETROGRADE EJACULATION</a:t>
            </a:r>
          </a:p>
          <a:p>
            <a:pPr marL="342900" indent="-339725" algn="ctr">
              <a:spcBef>
                <a:spcPts val="800"/>
              </a:spcBef>
              <a:buClrTx/>
              <a:buFontTx/>
              <a:buNone/>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endParaRPr lang="en-US" sz="3200" b="1">
              <a:solidFill>
                <a:srgbClr val="000000"/>
              </a:solidFill>
            </a:endParaRP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000000"/>
                </a:solidFill>
              </a:rPr>
              <a:t>Alpha mimetic drugs(Imipramine 25 mg BD)</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000000"/>
                </a:solidFill>
              </a:rPr>
              <a:t>Alkalinize urine.(Sodium bicarbonate)</a:t>
            </a:r>
          </a:p>
          <a:p>
            <a:pPr marL="339725" indent="-338138">
              <a:spcBef>
                <a:spcPts val="800"/>
              </a:spcBef>
              <a:buFont typeface="Times New Roman" pitchFamily="16" charset="0"/>
              <a:buChar cha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pPr>
            <a:r>
              <a:rPr lang="en-US" sz="3200" b="1">
                <a:solidFill>
                  <a:srgbClr val="000000"/>
                </a:solidFill>
              </a:rPr>
              <a:t>IUI/ICSI can be done.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5473"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Medical management</a:t>
            </a:r>
          </a:p>
        </p:txBody>
      </p:sp>
      <p:sp>
        <p:nvSpPr>
          <p:cNvPr id="105474" name="Text Box 2"/>
          <p:cNvSpPr txBox="1">
            <a:spLocks noChangeArrowheads="1"/>
          </p:cNvSpPr>
          <p:nvPr/>
        </p:nvSpPr>
        <p:spPr bwMode="auto">
          <a:xfrm>
            <a:off x="301625" y="1752600"/>
            <a:ext cx="8540750" cy="4422775"/>
          </a:xfrm>
          <a:prstGeom prst="rect">
            <a:avLst/>
          </a:prstGeom>
          <a:noFill/>
          <a:ln w="9525" cap="flat">
            <a:noFill/>
            <a:round/>
            <a:headEnd/>
            <a:tailEnd/>
          </a:ln>
          <a:effectLst/>
        </p:spPr>
        <p:txBody>
          <a:bodyPr/>
          <a:lstStyle/>
          <a:p>
            <a:pPr marL="342900" indent="-339725" algn="ctr">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SEXUAL AND EJACULATORY DYSFUNCTION</a:t>
            </a:r>
          </a:p>
          <a:p>
            <a:pPr marL="342900" indent="-339725" algn="ctr">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b="1">
              <a:solidFill>
                <a:srgbClr val="000000"/>
              </a:solidFill>
            </a:endParaRPr>
          </a:p>
          <a:p>
            <a:pPr marL="339725" indent="-336550">
              <a:spcBef>
                <a:spcPts val="8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Counseling</a:t>
            </a:r>
          </a:p>
          <a:p>
            <a:pPr marL="339725" indent="-336550">
              <a:spcBef>
                <a:spcPts val="800"/>
              </a:spcBef>
              <a:buFont typeface="Times New Roman" pitchFamily="16"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5 Phospho-Di-estrase inhibitors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6497" name="Text Box 1"/>
          <p:cNvSpPr txBox="1">
            <a:spLocks noChangeArrowheads="1"/>
          </p:cNvSpPr>
          <p:nvPr/>
        </p:nvSpPr>
        <p:spPr bwMode="auto">
          <a:xfrm>
            <a:off x="685800" y="609600"/>
            <a:ext cx="7772400" cy="1143000"/>
          </a:xfrm>
          <a:prstGeom prst="rect">
            <a:avLst/>
          </a:prstGeom>
          <a:noFill/>
          <a:ln w="9525" cap="flat">
            <a:noFill/>
            <a:round/>
            <a:headEnd/>
            <a:tailEnd/>
          </a:ln>
          <a:effectLst/>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b="1">
                <a:solidFill>
                  <a:srgbClr val="000000"/>
                </a:solidFill>
              </a:rPr>
              <a:t>Medical management</a:t>
            </a:r>
          </a:p>
        </p:txBody>
      </p:sp>
      <p:sp>
        <p:nvSpPr>
          <p:cNvPr id="106498" name="Text Box 2"/>
          <p:cNvSpPr txBox="1">
            <a:spLocks noChangeArrowheads="1"/>
          </p:cNvSpPr>
          <p:nvPr/>
        </p:nvSpPr>
        <p:spPr bwMode="auto">
          <a:xfrm>
            <a:off x="685800" y="1981200"/>
            <a:ext cx="7772400" cy="4114800"/>
          </a:xfrm>
          <a:prstGeom prst="rect">
            <a:avLst/>
          </a:prstGeom>
          <a:noFill/>
          <a:ln w="9525" cap="flat">
            <a:noFill/>
            <a:round/>
            <a:headEnd/>
            <a:tailEnd/>
          </a:ln>
          <a:effectLst/>
        </p:spPr>
        <p:txBody>
          <a:bodyPr/>
          <a:lstStyle/>
          <a:p>
            <a:pPr marL="342900" indent="-339725" algn="ctr">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000000"/>
                </a:solidFill>
              </a:rPr>
              <a:t>Idiopathic oligospermia, Asthenospermia,and Terato-spermia</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US" sz="3200" b="1">
              <a:solidFill>
                <a:srgbClr val="000000"/>
              </a:solidFill>
            </a:endParaRP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FF3300"/>
                </a:solidFill>
              </a:rPr>
              <a:t>Androgens</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FF3300"/>
                </a:solidFill>
              </a:rPr>
              <a:t>Gonadotrophins</a:t>
            </a:r>
          </a:p>
          <a:p>
            <a:pPr marL="342900" indent="-339725">
              <a:spcBef>
                <a:spcPts val="800"/>
              </a:spcBef>
              <a:buClr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US" sz="3200" b="1">
                <a:solidFill>
                  <a:srgbClr val="FF3300"/>
                </a:solidFill>
              </a:rPr>
              <a:t>Antiestrogens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8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2942</TotalTime>
  <Words>4597</Words>
  <PresentationFormat>On-screen Show (4:3)</PresentationFormat>
  <Paragraphs>1006</Paragraphs>
  <Slides>135</Slides>
  <Notes>135</Notes>
  <HiddenSlides>18</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0</vt:i4>
      </vt:variant>
      <vt:variant>
        <vt:lpstr>Slide Titles</vt:lpstr>
      </vt:variant>
      <vt:variant>
        <vt:i4>135</vt:i4>
      </vt:variant>
    </vt:vector>
  </HeadingPairs>
  <TitlesOfParts>
    <vt:vector size="150" baseType="lpstr">
      <vt:lpstr>Times New Roman</vt:lpstr>
      <vt:lpstr>Microsoft YaHei</vt:lpstr>
      <vt:lpstr>Arial Unicode MS</vt:lpstr>
      <vt:lpstr>Wingdings</vt:lpstr>
      <vt:lpstr>Arial Rounded MT Bold</vt:lpstr>
      <vt:lpstr>Flat Brush</vt:lpstr>
      <vt:lpstr>Tahoma</vt:lpstr>
      <vt:lpstr>Symbol</vt:lpstr>
      <vt:lpstr>Comic Sans MS</vt:lpstr>
      <vt:lpstr>Garamond</vt:lpstr>
      <vt:lpstr>Arial</vt:lpstr>
      <vt:lpstr>Office Theme</vt:lpstr>
      <vt:lpstr>Office Theme</vt:lpstr>
      <vt:lpstr>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infertility is currently estimated to be 15%  significant male factor alone in 30%  combination of male and female factors in an additional 20%.</dc:title>
  <dc:creator>ADMIN</dc:creator>
  <cp:lastModifiedBy>sourabh.joshi</cp:lastModifiedBy>
  <cp:revision>144</cp:revision>
  <cp:lastPrinted>1601-01-01T00:00:00Z</cp:lastPrinted>
  <dcterms:created xsi:type="dcterms:W3CDTF">2004-07-01T03:36:40Z</dcterms:created>
  <dcterms:modified xsi:type="dcterms:W3CDTF">2015-02-06T18:27:39Z</dcterms:modified>
</cp:coreProperties>
</file>